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Lst>
  <p:sldSz cx="32399288" cy="39600188"/>
  <p:notesSz cx="6888163" cy="10018713"/>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2"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Stil mediu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Stil mediu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Stil mediu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Fără stil, fără grilă">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Fără stil, grilă tabel">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40"/>
    <p:restoredTop sz="95934"/>
  </p:normalViewPr>
  <p:slideViewPr>
    <p:cSldViewPr snapToGrid="0" snapToObjects="1">
      <p:cViewPr varScale="1">
        <p:scale>
          <a:sx n="13" d="100"/>
          <a:sy n="13" d="100"/>
        </p:scale>
        <p:origin x="2202" y="90"/>
      </p:cViewPr>
      <p:guideLst>
        <p:guide orient="horz" pos="12472"/>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51" y="6480867"/>
            <a:ext cx="27539395" cy="1378673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4" y="20799270"/>
            <a:ext cx="24299467" cy="956087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5965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90956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108347"/>
            <a:ext cx="6986096" cy="335593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4" y="2108347"/>
            <a:ext cx="20553298" cy="33559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116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68655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9872561"/>
            <a:ext cx="27944386" cy="16472575"/>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6500971"/>
            <a:ext cx="27944386" cy="866253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3285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5"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3"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8010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08354"/>
            <a:ext cx="27944386" cy="7654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9707550"/>
            <a:ext cx="13706416"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4465070"/>
            <a:ext cx="13706416"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3" y="9707550"/>
            <a:ext cx="13773918"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3" y="14465070"/>
            <a:ext cx="13773918"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07928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52834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7719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20" y="5701705"/>
            <a:ext cx="16402139" cy="28141800"/>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4030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20" y="5701705"/>
            <a:ext cx="16402139" cy="28141800"/>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6349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2" y="2108354"/>
            <a:ext cx="27944386" cy="76542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2" y="10541718"/>
            <a:ext cx="27944386" cy="251259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6703519"/>
            <a:ext cx="7289840" cy="2108343"/>
          </a:xfrm>
          <a:prstGeom prst="rect">
            <a:avLst/>
          </a:prstGeom>
        </p:spPr>
        <p:txBody>
          <a:bodyPr vert="horz" lIns="91440" tIns="45720" rIns="91440" bIns="45720" rtlCol="0" anchor="ctr"/>
          <a:lstStyle>
            <a:lvl1pPr algn="l">
              <a:defRPr sz="4252">
                <a:solidFill>
                  <a:schemeClr val="tx1">
                    <a:tint val="75000"/>
                  </a:schemeClr>
                </a:solidFill>
              </a:defRPr>
            </a:lvl1pPr>
          </a:lstStyle>
          <a:p>
            <a:fld id="{CEF384D3-BD68-D045-BB96-14DF123A789F}" type="datetimeFigureOut">
              <a:rPr lang="en-US" smtClean="0"/>
              <a:t>5/26/2026</a:t>
            </a:fld>
            <a:endParaRPr lang="en-US"/>
          </a:p>
        </p:txBody>
      </p:sp>
      <p:sp>
        <p:nvSpPr>
          <p:cNvPr id="5" name="Footer Placeholder 4"/>
          <p:cNvSpPr>
            <a:spLocks noGrp="1"/>
          </p:cNvSpPr>
          <p:nvPr>
            <p:ph type="ftr" sz="quarter" idx="3"/>
          </p:nvPr>
        </p:nvSpPr>
        <p:spPr>
          <a:xfrm>
            <a:off x="10732265" y="36703519"/>
            <a:ext cx="10934760" cy="2108343"/>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881997" y="36703519"/>
            <a:ext cx="7289840" cy="2108343"/>
          </a:xfrm>
          <a:prstGeom prst="rect">
            <a:avLst/>
          </a:prstGeom>
        </p:spPr>
        <p:txBody>
          <a:bodyPr vert="horz" lIns="91440" tIns="45720" rIns="91440" bIns="45720" rtlCol="0" anchor="ctr"/>
          <a:lstStyle>
            <a:lvl1pPr algn="r">
              <a:defRPr sz="4252">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86715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21">
            <a:extLst>
              <a:ext uri="{FF2B5EF4-FFF2-40B4-BE49-F238E27FC236}">
                <a16:creationId xmlns:a16="http://schemas.microsoft.com/office/drawing/2014/main" id="{878A3120-86B2-3538-F585-ED71D3EDE91E}"/>
              </a:ext>
            </a:extLst>
          </p:cNvPr>
          <p:cNvSpPr txBox="1"/>
          <p:nvPr/>
        </p:nvSpPr>
        <p:spPr>
          <a:xfrm>
            <a:off x="1519661" y="22066702"/>
            <a:ext cx="29703245" cy="11356955"/>
          </a:xfrm>
          <a:prstGeom prst="rect">
            <a:avLst/>
          </a:prstGeom>
          <a:noFill/>
        </p:spPr>
        <p:txBody>
          <a:bodyPr wrap="square" rtlCol="0">
            <a:spAutoFit/>
          </a:bodyPr>
          <a:lstStyle/>
          <a:p>
            <a:r>
              <a:rPr lang="ro-RO" sz="4000" b="1" dirty="0">
                <a:latin typeface="Arial" charset="0"/>
                <a:ea typeface="Arial" charset="0"/>
                <a:cs typeface="Arial" charset="0"/>
              </a:rPr>
              <a:t>REZULTATE ȘI DISCUȚII</a:t>
            </a:r>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algn="just"/>
            <a:endParaRPr lang="ro-RO" sz="3600" b="1" dirty="0">
              <a:solidFill>
                <a:srgbClr val="FF0000"/>
              </a:solidFill>
              <a:latin typeface="Arial" charset="0"/>
              <a:ea typeface="Arial" charset="0"/>
              <a:cs typeface="Arial" charset="0"/>
            </a:endParaRPr>
          </a:p>
          <a:p>
            <a:pPr marL="457200" indent="-457200" algn="just">
              <a:buFont typeface="Wingdings" panose="05000000000000000000" pitchFamily="2" charset="2"/>
              <a:buChar char="ü"/>
            </a:pPr>
            <a:endParaRPr lang="ro-RO" sz="3200" dirty="0">
              <a:latin typeface="Arial" charset="0"/>
              <a:ea typeface="Arial" charset="0"/>
              <a:cs typeface="Arial" charset="0"/>
            </a:endParaRPr>
          </a:p>
          <a:p>
            <a:pPr marL="457200" indent="-457200" algn="just">
              <a:buFont typeface="Wingdings" panose="05000000000000000000" pitchFamily="2" charset="2"/>
              <a:buChar char="ü"/>
            </a:pPr>
            <a:r>
              <a:rPr lang="ro-RO" sz="3200" dirty="0">
                <a:latin typeface="Arial" charset="0"/>
                <a:ea typeface="Arial" charset="0"/>
                <a:cs typeface="Arial" charset="0"/>
              </a:rPr>
              <a:t>În anul viticol 2025, în perioada de vegetație a viței de vie s-a înregistrat secetă pedologică și atmosferică, stresul zilelor caniculare și secetoase au condus la stânjenirea proceselor fiziologice ca fotosinteza, creșterea boabelor și implicit acumularea hidraților de carbon. </a:t>
            </a:r>
          </a:p>
          <a:p>
            <a:pPr marL="457200" indent="-457200" algn="just">
              <a:buFont typeface="Wingdings" panose="05000000000000000000" pitchFamily="2" charset="2"/>
              <a:buChar char="ü"/>
            </a:pPr>
            <a:r>
              <a:rPr lang="ro-RO" sz="3200" dirty="0">
                <a:latin typeface="Arial" charset="0"/>
                <a:ea typeface="Arial" charset="0"/>
                <a:cs typeface="Arial" charset="0"/>
              </a:rPr>
              <a:t>Din punct de vedere fitosanitar starea de sănătate a plantațiilor viticole monitorizate a fost bună spre foarte bună. Numărul de tratamente efectuate  (5 - 6), a fost redus cu 50 % față de anii normali.</a:t>
            </a:r>
          </a:p>
          <a:p>
            <a:pPr marL="457200" indent="-457200" algn="just">
              <a:buFont typeface="Wingdings" panose="05000000000000000000" pitchFamily="2" charset="2"/>
              <a:buChar char="ü"/>
            </a:pPr>
            <a:r>
              <a:rPr lang="ro-RO" sz="3200" dirty="0">
                <a:latin typeface="Arial" charset="0"/>
                <a:ea typeface="Arial" charset="0"/>
                <a:cs typeface="Arial" charset="0"/>
              </a:rPr>
              <a:t>Prin reducerea numărului de tratamente se generează o eficiență economică și crește durabilitatea viticolă. Menținerea calității cu intervenții minime protejează resursele și asigură o rentabilitate. </a:t>
            </a:r>
          </a:p>
        </p:txBody>
      </p:sp>
      <p:cxnSp>
        <p:nvCxnSpPr>
          <p:cNvPr id="17" name="Straight Connector 16"/>
          <p:cNvCxnSpPr/>
          <p:nvPr/>
        </p:nvCxnSpPr>
        <p:spPr>
          <a:xfrm>
            <a:off x="-27917" y="4775745"/>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120202" y="5457575"/>
            <a:ext cx="30320228" cy="3038204"/>
          </a:xfrm>
          <a:prstGeom prst="rect">
            <a:avLst/>
          </a:prstGeom>
          <a:noFill/>
        </p:spPr>
        <p:txBody>
          <a:bodyPr wrap="square" rtlCol="0">
            <a:spAutoFit/>
          </a:bodyPr>
          <a:lstStyle/>
          <a:p>
            <a:pPr algn="ctr"/>
            <a:r>
              <a:rPr lang="ro-RO" b="1" cap="all" dirty="0"/>
              <a:t> </a:t>
            </a:r>
            <a:r>
              <a:rPr lang="ro-RO" sz="6000" b="1" dirty="0">
                <a:latin typeface="Arial" panose="020B0604020202020204" pitchFamily="34" charset="0"/>
                <a:cs typeface="Arial" panose="020B0604020202020204" pitchFamily="34" charset="0"/>
              </a:rPr>
              <a:t>Elemente tehnologice viticole specifice privind reducerea numărului de tratamente pentru bolile </a:t>
            </a:r>
            <a:r>
              <a:rPr lang="ro-RO" sz="6000" b="1" dirty="0" err="1">
                <a:latin typeface="Arial" panose="020B0604020202020204" pitchFamily="34" charset="0"/>
                <a:cs typeface="Arial" panose="020B0604020202020204" pitchFamily="34" charset="0"/>
              </a:rPr>
              <a:t>fungice</a:t>
            </a:r>
            <a:r>
              <a:rPr lang="ro-RO" sz="6000" b="1" dirty="0">
                <a:latin typeface="Arial" panose="020B0604020202020204" pitchFamily="34" charset="0"/>
                <a:cs typeface="Arial" panose="020B0604020202020204" pitchFamily="34" charset="0"/>
              </a:rPr>
              <a:t> și dăunători la soiurile </a:t>
            </a:r>
            <a:r>
              <a:rPr lang="ro-RO" sz="6000" b="1" i="1" dirty="0" err="1">
                <a:latin typeface="Arial" panose="020B0604020202020204" pitchFamily="34" charset="0"/>
                <a:cs typeface="Arial" panose="020B0604020202020204" pitchFamily="34" charset="0"/>
              </a:rPr>
              <a:t>Cadarcă</a:t>
            </a:r>
            <a:r>
              <a:rPr lang="ro-RO" sz="6000" b="1" i="1" dirty="0">
                <a:latin typeface="Arial" panose="020B0604020202020204" pitchFamily="34" charset="0"/>
                <a:cs typeface="Arial" panose="020B0604020202020204" pitchFamily="34" charset="0"/>
              </a:rPr>
              <a:t>, Merlot</a:t>
            </a:r>
            <a:r>
              <a:rPr lang="ro-RO" sz="6000" b="1" dirty="0">
                <a:latin typeface="Arial" panose="020B0604020202020204" pitchFamily="34" charset="0"/>
                <a:cs typeface="Arial" panose="020B0604020202020204" pitchFamily="34" charset="0"/>
              </a:rPr>
              <a:t>, </a:t>
            </a:r>
            <a:r>
              <a:rPr lang="ro-RO" sz="6000" b="1" i="1" dirty="0">
                <a:latin typeface="Arial" panose="020B0604020202020204" pitchFamily="34" charset="0"/>
                <a:cs typeface="Arial" panose="020B0604020202020204" pitchFamily="34" charset="0"/>
              </a:rPr>
              <a:t>Pinot </a:t>
            </a:r>
            <a:r>
              <a:rPr lang="ro-RO" sz="6000" b="1" i="1" dirty="0" err="1">
                <a:latin typeface="Arial" panose="020B0604020202020204" pitchFamily="34" charset="0"/>
                <a:cs typeface="Arial" panose="020B0604020202020204" pitchFamily="34" charset="0"/>
              </a:rPr>
              <a:t>noir</a:t>
            </a:r>
            <a:r>
              <a:rPr lang="ro-RO" sz="6000" b="1" dirty="0">
                <a:latin typeface="Arial" panose="020B0604020202020204" pitchFamily="34" charset="0"/>
                <a:cs typeface="Arial" panose="020B0604020202020204" pitchFamily="34" charset="0"/>
              </a:rPr>
              <a:t> cu scop de eficiență economică și durabilitate viticolă în Podgoria Miniș Măderat</a:t>
            </a:r>
            <a:endParaRPr lang="ro-RO" sz="6000" dirty="0">
              <a:latin typeface="Arial" panose="020B0604020202020204" pitchFamily="34" charset="0"/>
              <a:cs typeface="Arial" panose="020B0604020202020204" pitchFamily="34" charset="0"/>
            </a:endParaRPr>
          </a:p>
        </p:txBody>
      </p:sp>
      <p:sp>
        <p:nvSpPr>
          <p:cNvPr id="19" name="TextBox 18"/>
          <p:cNvSpPr txBox="1"/>
          <p:nvPr/>
        </p:nvSpPr>
        <p:spPr>
          <a:xfrm>
            <a:off x="2902762" y="8951434"/>
            <a:ext cx="28359197" cy="1200329"/>
          </a:xfrm>
          <a:prstGeom prst="rect">
            <a:avLst/>
          </a:prstGeom>
          <a:noFill/>
        </p:spPr>
        <p:txBody>
          <a:bodyPr wrap="square" rtlCol="0">
            <a:spAutoFit/>
          </a:bodyPr>
          <a:lstStyle/>
          <a:p>
            <a:pPr algn="r"/>
            <a:r>
              <a:rPr lang="pt-BR" sz="3600" b="1" dirty="0">
                <a:latin typeface="Arial" charset="0"/>
                <a:ea typeface="Arial" charset="0"/>
                <a:cs typeface="Arial" charset="0"/>
              </a:rPr>
              <a:t>PODRUMAR Teodor, DOBROMIR Daniela, POPA Cătălin</a:t>
            </a:r>
            <a:endParaRPr lang="ro-RO" sz="3600" b="1" dirty="0">
              <a:latin typeface="Arial" charset="0"/>
              <a:ea typeface="Arial" charset="0"/>
              <a:cs typeface="Arial" charset="0"/>
            </a:endParaRPr>
          </a:p>
          <a:p>
            <a:pPr algn="r"/>
            <a:r>
              <a:rPr lang="ro-RO" sz="3600" b="1" dirty="0">
                <a:latin typeface="Arial" charset="0"/>
                <a:ea typeface="Arial" charset="0"/>
                <a:cs typeface="Arial" charset="0"/>
              </a:rPr>
              <a:t>Stațiunea de Cercetare Dezvoltare pentru Viticultură și Vinificație Miniș, România</a:t>
            </a:r>
          </a:p>
        </p:txBody>
      </p:sp>
      <p:sp>
        <p:nvSpPr>
          <p:cNvPr id="20" name="TextBox 19"/>
          <p:cNvSpPr txBox="1"/>
          <p:nvPr/>
        </p:nvSpPr>
        <p:spPr>
          <a:xfrm>
            <a:off x="1519662" y="10566381"/>
            <a:ext cx="29703245" cy="2677656"/>
          </a:xfrm>
          <a:prstGeom prst="rect">
            <a:avLst/>
          </a:prstGeom>
          <a:noFill/>
        </p:spPr>
        <p:txBody>
          <a:bodyPr wrap="square" rtlCol="0">
            <a:spAutoFit/>
          </a:bodyPr>
          <a:lstStyle/>
          <a:p>
            <a:r>
              <a:rPr lang="ro-RO" sz="4000" b="1" dirty="0">
                <a:latin typeface="Arial" charset="0"/>
                <a:ea typeface="Arial" charset="0"/>
                <a:cs typeface="Arial" charset="0"/>
              </a:rPr>
              <a:t>INTRODUCERE </a:t>
            </a:r>
          </a:p>
          <a:p>
            <a:pPr algn="just"/>
            <a:r>
              <a:rPr lang="en-US" sz="3200" dirty="0" err="1">
                <a:latin typeface="Arial" charset="0"/>
                <a:ea typeface="Arial" charset="0"/>
                <a:cs typeface="Arial" charset="0"/>
              </a:rPr>
              <a:t>Pentru</a:t>
            </a:r>
            <a:r>
              <a:rPr lang="en-US" sz="3200" dirty="0">
                <a:latin typeface="Arial" charset="0"/>
                <a:ea typeface="Arial" charset="0"/>
                <a:cs typeface="Arial" charset="0"/>
              </a:rPr>
              <a:t> </a:t>
            </a:r>
            <a:r>
              <a:rPr lang="en-US" sz="3200" dirty="0" err="1">
                <a:latin typeface="Arial" charset="0"/>
                <a:ea typeface="Arial" charset="0"/>
                <a:cs typeface="Arial" charset="0"/>
              </a:rPr>
              <a:t>combaterea</a:t>
            </a:r>
            <a:r>
              <a:rPr lang="en-US" sz="3200" dirty="0">
                <a:latin typeface="Arial" charset="0"/>
                <a:ea typeface="Arial" charset="0"/>
                <a:cs typeface="Arial" charset="0"/>
              </a:rPr>
              <a:t> </a:t>
            </a:r>
            <a:r>
              <a:rPr lang="en-US" sz="3200" dirty="0" err="1">
                <a:latin typeface="Arial" charset="0"/>
                <a:ea typeface="Arial" charset="0"/>
                <a:cs typeface="Arial" charset="0"/>
              </a:rPr>
              <a:t>bolilor</a:t>
            </a:r>
            <a:r>
              <a:rPr lang="en-US" sz="3200" dirty="0">
                <a:latin typeface="Arial" charset="0"/>
                <a:ea typeface="Arial" charset="0"/>
                <a:cs typeface="Arial" charset="0"/>
              </a:rPr>
              <a:t> </a:t>
            </a:r>
            <a:r>
              <a:rPr lang="en-US" sz="3200" dirty="0" err="1">
                <a:latin typeface="Arial" charset="0"/>
                <a:ea typeface="Arial" charset="0"/>
                <a:cs typeface="Arial" charset="0"/>
              </a:rPr>
              <a:t>fungice</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 </a:t>
            </a:r>
            <a:r>
              <a:rPr lang="en-US" sz="3200" dirty="0" err="1">
                <a:latin typeface="Arial" charset="0"/>
                <a:ea typeface="Arial" charset="0"/>
                <a:cs typeface="Arial" charset="0"/>
              </a:rPr>
              <a:t>dăunătorilor</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plantațiile</a:t>
            </a:r>
            <a:r>
              <a:rPr lang="en-US" sz="3200" dirty="0">
                <a:latin typeface="Arial" charset="0"/>
                <a:ea typeface="Arial" charset="0"/>
                <a:cs typeface="Arial" charset="0"/>
              </a:rPr>
              <a:t> </a:t>
            </a:r>
            <a:r>
              <a:rPr lang="en-US" sz="3200" dirty="0" err="1">
                <a:latin typeface="Arial" charset="0"/>
                <a:ea typeface="Arial" charset="0"/>
                <a:cs typeface="Arial" charset="0"/>
              </a:rPr>
              <a:t>viticole</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perioada</a:t>
            </a:r>
            <a:r>
              <a:rPr lang="en-US" sz="3200" dirty="0">
                <a:latin typeface="Arial" charset="0"/>
                <a:ea typeface="Arial" charset="0"/>
                <a:cs typeface="Arial" charset="0"/>
              </a:rPr>
              <a:t> de </a:t>
            </a:r>
            <a:r>
              <a:rPr lang="en-US" sz="3200" dirty="0" err="1">
                <a:latin typeface="Arial" charset="0"/>
                <a:ea typeface="Arial" charset="0"/>
                <a:cs typeface="Arial" charset="0"/>
              </a:rPr>
              <a:t>vegetație</a:t>
            </a:r>
            <a:r>
              <a:rPr lang="en-US" sz="3200" dirty="0">
                <a:latin typeface="Arial" charset="0"/>
                <a:ea typeface="Arial" charset="0"/>
                <a:cs typeface="Arial" charset="0"/>
              </a:rPr>
              <a:t> de </a:t>
            </a:r>
            <a:r>
              <a:rPr lang="en-US" sz="3200" dirty="0" err="1">
                <a:latin typeface="Arial" charset="0"/>
                <a:ea typeface="Arial" charset="0"/>
                <a:cs typeface="Arial" charset="0"/>
              </a:rPr>
              <a:t>regulă</a:t>
            </a:r>
            <a:r>
              <a:rPr lang="en-US" sz="3200" dirty="0">
                <a:latin typeface="Arial" charset="0"/>
                <a:ea typeface="Arial" charset="0"/>
                <a:cs typeface="Arial" charset="0"/>
              </a:rPr>
              <a:t> se </a:t>
            </a:r>
            <a:r>
              <a:rPr lang="en-US" sz="3200" dirty="0" err="1">
                <a:latin typeface="Arial" charset="0"/>
                <a:ea typeface="Arial" charset="0"/>
                <a:cs typeface="Arial" charset="0"/>
              </a:rPr>
              <a:t>aplică</a:t>
            </a:r>
            <a:r>
              <a:rPr lang="en-US" sz="3200" dirty="0">
                <a:latin typeface="Arial" charset="0"/>
                <a:ea typeface="Arial" charset="0"/>
                <a:cs typeface="Arial" charset="0"/>
              </a:rPr>
              <a:t> 6-8 </a:t>
            </a:r>
            <a:r>
              <a:rPr lang="en-US" sz="3200" dirty="0" err="1">
                <a:latin typeface="Arial" charset="0"/>
                <a:ea typeface="Arial" charset="0"/>
                <a:cs typeface="Arial" charset="0"/>
              </a:rPr>
              <a:t>tratamente</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medie</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Podgoria</a:t>
            </a:r>
            <a:r>
              <a:rPr lang="en-US" sz="3200" dirty="0">
                <a:latin typeface="Arial" charset="0"/>
                <a:ea typeface="Arial" charset="0"/>
                <a:cs typeface="Arial" charset="0"/>
              </a:rPr>
              <a:t> </a:t>
            </a:r>
            <a:r>
              <a:rPr lang="en-US" sz="3200" dirty="0" err="1">
                <a:latin typeface="Arial" charset="0"/>
                <a:ea typeface="Arial" charset="0"/>
                <a:cs typeface="Arial" charset="0"/>
              </a:rPr>
              <a:t>Miniș-Măderat</a:t>
            </a:r>
            <a:r>
              <a:rPr lang="en-US" sz="3200" dirty="0">
                <a:latin typeface="Arial" charset="0"/>
                <a:ea typeface="Arial" charset="0"/>
                <a:cs typeface="Arial" charset="0"/>
              </a:rPr>
              <a:t>. </a:t>
            </a:r>
            <a:r>
              <a:rPr lang="en-US" sz="3200" dirty="0" err="1">
                <a:latin typeface="Arial" charset="0"/>
                <a:ea typeface="Arial" charset="0"/>
                <a:cs typeface="Arial" charset="0"/>
              </a:rPr>
              <a:t>Acestea</a:t>
            </a:r>
            <a:r>
              <a:rPr lang="en-US" sz="3200" dirty="0">
                <a:latin typeface="Arial" charset="0"/>
                <a:ea typeface="Arial" charset="0"/>
                <a:cs typeface="Arial" charset="0"/>
              </a:rPr>
              <a:t> sunt </a:t>
            </a:r>
            <a:r>
              <a:rPr lang="en-US" sz="3200" dirty="0" err="1">
                <a:latin typeface="Arial" charset="0"/>
                <a:ea typeface="Arial" charset="0"/>
                <a:cs typeface="Arial" charset="0"/>
              </a:rPr>
              <a:t>executate</a:t>
            </a:r>
            <a:r>
              <a:rPr lang="en-US" sz="3200" dirty="0">
                <a:latin typeface="Arial" charset="0"/>
                <a:ea typeface="Arial" charset="0"/>
                <a:cs typeface="Arial" charset="0"/>
              </a:rPr>
              <a:t>  cu </a:t>
            </a:r>
            <a:r>
              <a:rPr lang="en-US" sz="3200" dirty="0" err="1">
                <a:latin typeface="Arial" charset="0"/>
                <a:ea typeface="Arial" charset="0"/>
                <a:cs typeface="Arial" charset="0"/>
              </a:rPr>
              <a:t>insecto</a:t>
            </a:r>
            <a:r>
              <a:rPr lang="en-US" sz="3200" dirty="0">
                <a:latin typeface="Arial" charset="0"/>
                <a:ea typeface="Arial" charset="0"/>
                <a:cs typeface="Arial" charset="0"/>
              </a:rPr>
              <a:t>-fungicide, </a:t>
            </a:r>
            <a:r>
              <a:rPr lang="en-US" sz="3200" dirty="0" err="1">
                <a:latin typeface="Arial" charset="0"/>
                <a:ea typeface="Arial" charset="0"/>
                <a:cs typeface="Arial" charset="0"/>
              </a:rPr>
              <a:t>toxice</a:t>
            </a:r>
            <a:r>
              <a:rPr lang="en-US" sz="3200" dirty="0">
                <a:latin typeface="Arial" charset="0"/>
                <a:ea typeface="Arial" charset="0"/>
                <a:cs typeface="Arial" charset="0"/>
              </a:rPr>
              <a:t> </a:t>
            </a:r>
            <a:r>
              <a:rPr lang="en-US" sz="3200" dirty="0" err="1">
                <a:latin typeface="Arial" charset="0"/>
                <a:ea typeface="Arial" charset="0"/>
                <a:cs typeface="Arial" charset="0"/>
              </a:rPr>
              <a:t>pentru</a:t>
            </a:r>
            <a:r>
              <a:rPr lang="en-US" sz="3200" dirty="0">
                <a:latin typeface="Arial" charset="0"/>
                <a:ea typeface="Arial" charset="0"/>
                <a:cs typeface="Arial" charset="0"/>
              </a:rPr>
              <a:t> fauna </a:t>
            </a:r>
            <a:r>
              <a:rPr lang="en-US" sz="3200" dirty="0" err="1">
                <a:latin typeface="Arial" charset="0"/>
                <a:ea typeface="Arial" charset="0"/>
                <a:cs typeface="Arial" charset="0"/>
              </a:rPr>
              <a:t>utilă</a:t>
            </a:r>
            <a:r>
              <a:rPr lang="en-US" sz="3200" dirty="0">
                <a:latin typeface="Arial" charset="0"/>
                <a:ea typeface="Arial" charset="0"/>
                <a:cs typeface="Arial" charset="0"/>
              </a:rPr>
              <a:t> din </a:t>
            </a:r>
            <a:r>
              <a:rPr lang="en-US" sz="3200" dirty="0" err="1">
                <a:latin typeface="Arial" charset="0"/>
                <a:ea typeface="Arial" charset="0"/>
                <a:cs typeface="Arial" charset="0"/>
              </a:rPr>
              <a:t>ecosistemul</a:t>
            </a:r>
            <a:r>
              <a:rPr lang="en-US" sz="3200" dirty="0">
                <a:latin typeface="Arial" charset="0"/>
                <a:ea typeface="Arial" charset="0"/>
                <a:cs typeface="Arial" charset="0"/>
              </a:rPr>
              <a:t> </a:t>
            </a:r>
            <a:r>
              <a:rPr lang="en-US" sz="3200" dirty="0" err="1">
                <a:latin typeface="Arial" charset="0"/>
                <a:ea typeface="Arial" charset="0"/>
                <a:cs typeface="Arial" charset="0"/>
              </a:rPr>
              <a:t>viticol</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cu </a:t>
            </a:r>
            <a:r>
              <a:rPr lang="en-US" sz="3200" dirty="0" err="1">
                <a:latin typeface="Arial" charset="0"/>
                <a:ea typeface="Arial" charset="0"/>
                <a:cs typeface="Arial" charset="0"/>
              </a:rPr>
              <a:t>riscuri</a:t>
            </a:r>
            <a:r>
              <a:rPr lang="en-US" sz="3200" dirty="0">
                <a:latin typeface="Arial" charset="0"/>
                <a:ea typeface="Arial" charset="0"/>
                <a:cs typeface="Arial" charset="0"/>
              </a:rPr>
              <a:t> </a:t>
            </a:r>
            <a:r>
              <a:rPr lang="en-US" sz="3200" dirty="0" err="1">
                <a:latin typeface="Arial" charset="0"/>
                <a:ea typeface="Arial" charset="0"/>
                <a:cs typeface="Arial" charset="0"/>
              </a:rPr>
              <a:t>reale</a:t>
            </a:r>
            <a:r>
              <a:rPr lang="en-US" sz="3200" dirty="0">
                <a:latin typeface="Arial" charset="0"/>
                <a:ea typeface="Arial" charset="0"/>
                <a:cs typeface="Arial" charset="0"/>
              </a:rPr>
              <a:t> de </a:t>
            </a:r>
            <a:r>
              <a:rPr lang="en-US" sz="3200" dirty="0" err="1">
                <a:latin typeface="Arial" charset="0"/>
                <a:ea typeface="Arial" charset="0"/>
                <a:cs typeface="Arial" charset="0"/>
              </a:rPr>
              <a:t>poluare</a:t>
            </a:r>
            <a:r>
              <a:rPr lang="en-US" sz="3200" dirty="0">
                <a:latin typeface="Arial" charset="0"/>
                <a:ea typeface="Arial" charset="0"/>
                <a:cs typeface="Arial" charset="0"/>
              </a:rPr>
              <a:t> a </a:t>
            </a:r>
            <a:r>
              <a:rPr lang="en-US" sz="3200" dirty="0" err="1">
                <a:latin typeface="Arial" charset="0"/>
                <a:ea typeface="Arial" charset="0"/>
                <a:cs typeface="Arial" charset="0"/>
              </a:rPr>
              <a:t>strugurilor</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vinului</a:t>
            </a:r>
            <a:r>
              <a:rPr lang="en-US" sz="3200" dirty="0">
                <a:latin typeface="Arial" charset="0"/>
                <a:ea typeface="Arial" charset="0"/>
                <a:cs typeface="Arial" charset="0"/>
              </a:rPr>
              <a:t>. </a:t>
            </a:r>
            <a:r>
              <a:rPr lang="ro-RO" sz="3200" dirty="0">
                <a:latin typeface="Arial" charset="0"/>
                <a:ea typeface="Arial" charset="0"/>
                <a:cs typeface="Arial" charset="0"/>
              </a:rPr>
              <a:t>P</a:t>
            </a:r>
            <a:r>
              <a:rPr lang="en-US" sz="3200" dirty="0" err="1">
                <a:latin typeface="Arial" charset="0"/>
                <a:ea typeface="Arial" charset="0"/>
                <a:cs typeface="Arial" charset="0"/>
              </a:rPr>
              <a:t>rotecția</a:t>
            </a:r>
            <a:r>
              <a:rPr lang="en-US" sz="3200" dirty="0">
                <a:latin typeface="Arial" charset="0"/>
                <a:ea typeface="Arial" charset="0"/>
                <a:cs typeface="Arial" charset="0"/>
              </a:rPr>
              <a:t> </a:t>
            </a:r>
            <a:r>
              <a:rPr lang="en-US" sz="3200" dirty="0" err="1">
                <a:latin typeface="Arial" charset="0"/>
                <a:ea typeface="Arial" charset="0"/>
                <a:cs typeface="Arial" charset="0"/>
              </a:rPr>
              <a:t>integrată</a:t>
            </a:r>
            <a:r>
              <a:rPr lang="ro-RO" sz="3200" dirty="0">
                <a:latin typeface="Arial" charset="0"/>
                <a:ea typeface="Arial" charset="0"/>
                <a:cs typeface="Arial" charset="0"/>
              </a:rPr>
              <a:t> este s</a:t>
            </a:r>
            <a:r>
              <a:rPr lang="en-US" sz="3200" dirty="0" err="1">
                <a:latin typeface="Arial" charset="0"/>
                <a:ea typeface="Arial" charset="0"/>
                <a:cs typeface="Arial" charset="0"/>
              </a:rPr>
              <a:t>oluția</a:t>
            </a:r>
            <a:r>
              <a:rPr lang="en-US" sz="3200" dirty="0">
                <a:latin typeface="Arial" charset="0"/>
                <a:ea typeface="Arial" charset="0"/>
                <a:cs typeface="Arial" charset="0"/>
              </a:rPr>
              <a:t> </a:t>
            </a:r>
            <a:r>
              <a:rPr lang="en-US" sz="3200" dirty="0" err="1">
                <a:latin typeface="Arial" charset="0"/>
                <a:ea typeface="Arial" charset="0"/>
                <a:cs typeface="Arial" charset="0"/>
              </a:rPr>
              <a:t>înlăturării</a:t>
            </a:r>
            <a:r>
              <a:rPr lang="en-US" sz="3200" dirty="0">
                <a:latin typeface="Arial" charset="0"/>
                <a:ea typeface="Arial" charset="0"/>
                <a:cs typeface="Arial" charset="0"/>
              </a:rPr>
              <a:t> </a:t>
            </a:r>
            <a:r>
              <a:rPr lang="en-US" sz="3200" dirty="0" err="1">
                <a:latin typeface="Arial" charset="0"/>
                <a:ea typeface="Arial" charset="0"/>
                <a:cs typeface="Arial" charset="0"/>
              </a:rPr>
              <a:t>acestor</a:t>
            </a:r>
            <a:r>
              <a:rPr lang="en-US" sz="3200" dirty="0">
                <a:latin typeface="Arial" charset="0"/>
                <a:ea typeface="Arial" charset="0"/>
                <a:cs typeface="Arial" charset="0"/>
              </a:rPr>
              <a:t> </a:t>
            </a:r>
            <a:r>
              <a:rPr lang="en-US" sz="3200" dirty="0" err="1">
                <a:latin typeface="Arial" charset="0"/>
                <a:ea typeface="Arial" charset="0"/>
                <a:cs typeface="Arial" charset="0"/>
              </a:rPr>
              <a:t>neajunsuri</a:t>
            </a:r>
            <a:r>
              <a:rPr lang="ro-RO" sz="3200" dirty="0">
                <a:latin typeface="Arial" charset="0"/>
                <a:ea typeface="Arial" charset="0"/>
                <a:cs typeface="Arial" charset="0"/>
              </a:rPr>
              <a:t> din practica viticolă, îmbinând a</a:t>
            </a:r>
            <a:r>
              <a:rPr lang="en-US" sz="3200" dirty="0" err="1">
                <a:latin typeface="Arial" charset="0"/>
                <a:ea typeface="Arial" charset="0"/>
                <a:cs typeface="Arial" charset="0"/>
              </a:rPr>
              <a:t>rmonios</a:t>
            </a:r>
            <a:r>
              <a:rPr lang="en-US" sz="3200" dirty="0">
                <a:latin typeface="Arial" charset="0"/>
                <a:ea typeface="Arial" charset="0"/>
                <a:cs typeface="Arial" charset="0"/>
              </a:rPr>
              <a:t> </a:t>
            </a:r>
            <a:r>
              <a:rPr lang="en-US" sz="3200" dirty="0" err="1">
                <a:latin typeface="Arial" charset="0"/>
                <a:ea typeface="Arial" charset="0"/>
                <a:cs typeface="Arial" charset="0"/>
              </a:rPr>
              <a:t>rezultatele</a:t>
            </a:r>
            <a:r>
              <a:rPr lang="en-US" sz="3200" dirty="0">
                <a:latin typeface="Arial" charset="0"/>
                <a:ea typeface="Arial" charset="0"/>
                <a:cs typeface="Arial" charset="0"/>
              </a:rPr>
              <a:t> </a:t>
            </a:r>
            <a:r>
              <a:rPr lang="en-US" sz="3200" dirty="0" err="1">
                <a:latin typeface="Arial" charset="0"/>
                <a:ea typeface="Arial" charset="0"/>
                <a:cs typeface="Arial" charset="0"/>
              </a:rPr>
              <a:t>tuturor</a:t>
            </a:r>
            <a:r>
              <a:rPr lang="en-US" sz="3200" dirty="0">
                <a:latin typeface="Arial" charset="0"/>
                <a:ea typeface="Arial" charset="0"/>
                <a:cs typeface="Arial" charset="0"/>
              </a:rPr>
              <a:t> </a:t>
            </a:r>
            <a:r>
              <a:rPr lang="en-US" sz="3200" dirty="0" err="1">
                <a:latin typeface="Arial" charset="0"/>
                <a:ea typeface="Arial" charset="0"/>
                <a:cs typeface="Arial" charset="0"/>
              </a:rPr>
              <a:t>mijloacelor</a:t>
            </a:r>
            <a:r>
              <a:rPr lang="en-US" sz="3200" dirty="0">
                <a:latin typeface="Arial" charset="0"/>
                <a:ea typeface="Arial" charset="0"/>
                <a:cs typeface="Arial" charset="0"/>
              </a:rPr>
              <a:t> de </a:t>
            </a:r>
            <a:r>
              <a:rPr lang="en-US" sz="3200" dirty="0" err="1">
                <a:latin typeface="Arial" charset="0"/>
                <a:ea typeface="Arial" charset="0"/>
                <a:cs typeface="Arial" charset="0"/>
              </a:rPr>
              <a:t>combatere</a:t>
            </a:r>
            <a:r>
              <a:rPr lang="en-US" sz="3200" dirty="0">
                <a:latin typeface="Arial" charset="0"/>
                <a:ea typeface="Arial" charset="0"/>
                <a:cs typeface="Arial" charset="0"/>
              </a:rPr>
              <a:t> (</a:t>
            </a:r>
            <a:r>
              <a:rPr lang="en-US" sz="3200" dirty="0" err="1">
                <a:latin typeface="Arial" charset="0"/>
                <a:ea typeface="Arial" charset="0"/>
                <a:cs typeface="Arial" charset="0"/>
              </a:rPr>
              <a:t>fizice</a:t>
            </a:r>
            <a:r>
              <a:rPr lang="en-US" sz="3200" dirty="0">
                <a:latin typeface="Arial" charset="0"/>
                <a:ea typeface="Arial" charset="0"/>
                <a:cs typeface="Arial" charset="0"/>
              </a:rPr>
              <a:t>, </a:t>
            </a:r>
            <a:r>
              <a:rPr lang="en-US" sz="3200" dirty="0" err="1">
                <a:latin typeface="Arial" charset="0"/>
                <a:ea typeface="Arial" charset="0"/>
                <a:cs typeface="Arial" charset="0"/>
              </a:rPr>
              <a:t>chimice</a:t>
            </a:r>
            <a:r>
              <a:rPr lang="en-US" sz="3200" dirty="0">
                <a:latin typeface="Arial" charset="0"/>
                <a:ea typeface="Arial" charset="0"/>
                <a:cs typeface="Arial" charset="0"/>
              </a:rPr>
              <a:t>, </a:t>
            </a:r>
            <a:r>
              <a:rPr lang="en-US" sz="3200" dirty="0" err="1">
                <a:latin typeface="Arial" charset="0"/>
                <a:ea typeface="Arial" charset="0"/>
                <a:cs typeface="Arial" charset="0"/>
              </a:rPr>
              <a:t>agrotehnice</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biologice</a:t>
            </a:r>
            <a:r>
              <a:rPr lang="en-US" sz="3200" dirty="0">
                <a:latin typeface="Arial" charset="0"/>
                <a:ea typeface="Arial" charset="0"/>
                <a:cs typeface="Arial" charset="0"/>
              </a:rPr>
              <a:t>), </a:t>
            </a:r>
            <a:r>
              <a:rPr lang="ro-RO" sz="3200" dirty="0">
                <a:latin typeface="Arial" charset="0"/>
                <a:ea typeface="Arial" charset="0"/>
                <a:cs typeface="Arial" charset="0"/>
              </a:rPr>
              <a:t>având </a:t>
            </a:r>
            <a:r>
              <a:rPr lang="en-US" sz="3200" dirty="0">
                <a:latin typeface="Arial" charset="0"/>
                <a:ea typeface="Arial" charset="0"/>
                <a:cs typeface="Arial" charset="0"/>
              </a:rPr>
              <a:t>ca scop final </a:t>
            </a:r>
            <a:r>
              <a:rPr lang="en-US" sz="3200" dirty="0" err="1">
                <a:latin typeface="Arial" charset="0"/>
                <a:ea typeface="Arial" charset="0"/>
                <a:cs typeface="Arial" charset="0"/>
              </a:rPr>
              <a:t>reducerea</a:t>
            </a:r>
            <a:r>
              <a:rPr lang="en-US" sz="3200" dirty="0">
                <a:latin typeface="Arial" charset="0"/>
                <a:ea typeface="Arial" charset="0"/>
                <a:cs typeface="Arial" charset="0"/>
              </a:rPr>
              <a:t> la minimum a </a:t>
            </a:r>
            <a:r>
              <a:rPr lang="en-US" sz="3200" dirty="0" err="1">
                <a:latin typeface="Arial" charset="0"/>
                <a:ea typeface="Arial" charset="0"/>
                <a:cs typeface="Arial" charset="0"/>
              </a:rPr>
              <a:t>numărului</a:t>
            </a:r>
            <a:r>
              <a:rPr lang="en-US" sz="3200" dirty="0">
                <a:latin typeface="Arial" charset="0"/>
                <a:ea typeface="Arial" charset="0"/>
                <a:cs typeface="Arial" charset="0"/>
              </a:rPr>
              <a:t> de </a:t>
            </a:r>
            <a:r>
              <a:rPr lang="en-US" sz="3200" dirty="0" err="1">
                <a:latin typeface="Arial" charset="0"/>
                <a:ea typeface="Arial" charset="0"/>
                <a:cs typeface="Arial" charset="0"/>
              </a:rPr>
              <a:t>tratamente</a:t>
            </a:r>
            <a:r>
              <a:rPr lang="en-US" sz="3200" dirty="0">
                <a:latin typeface="Arial" charset="0"/>
                <a:ea typeface="Arial" charset="0"/>
                <a:cs typeface="Arial" charset="0"/>
              </a:rPr>
              <a:t>. </a:t>
            </a:r>
            <a:endParaRPr lang="ro-RO" sz="3200" dirty="0">
              <a:latin typeface="Arial" charset="0"/>
              <a:ea typeface="Arial" charset="0"/>
              <a:cs typeface="Arial" charset="0"/>
            </a:endParaRPr>
          </a:p>
        </p:txBody>
      </p:sp>
      <p:sp>
        <p:nvSpPr>
          <p:cNvPr id="21" name="TextBox 20"/>
          <p:cNvSpPr txBox="1"/>
          <p:nvPr/>
        </p:nvSpPr>
        <p:spPr>
          <a:xfrm>
            <a:off x="1519662" y="13568592"/>
            <a:ext cx="29742297" cy="8094524"/>
          </a:xfrm>
          <a:prstGeom prst="rect">
            <a:avLst/>
          </a:prstGeom>
          <a:noFill/>
        </p:spPr>
        <p:txBody>
          <a:bodyPr wrap="square" rtlCol="0">
            <a:spAutoFit/>
          </a:bodyPr>
          <a:lstStyle/>
          <a:p>
            <a:r>
              <a:rPr lang="ro-RO" sz="4000" b="1" dirty="0">
                <a:latin typeface="Arial" charset="0"/>
                <a:ea typeface="Arial" charset="0"/>
                <a:cs typeface="Arial" charset="0"/>
              </a:rPr>
              <a:t>MATERIAL ŞI METODE </a:t>
            </a:r>
            <a:endParaRPr lang="ro-RO" sz="3200" b="1" dirty="0">
              <a:solidFill>
                <a:srgbClr val="FF0000"/>
              </a:solidFill>
              <a:latin typeface="Arial" charset="0"/>
              <a:ea typeface="Arial" charset="0"/>
              <a:cs typeface="Arial" charset="0"/>
            </a:endParaRPr>
          </a:p>
          <a:p>
            <a:r>
              <a:rPr lang="ro-RO" sz="3200" dirty="0">
                <a:latin typeface="Arial" charset="0"/>
                <a:ea typeface="Arial" charset="0"/>
                <a:cs typeface="Arial" charset="0"/>
              </a:rPr>
              <a:t>Studiul a fost realizat în anul 2025, în plantațiile viticole cu soiurile </a:t>
            </a:r>
            <a:r>
              <a:rPr lang="ro-RO" sz="3200" dirty="0" err="1">
                <a:latin typeface="Arial" charset="0"/>
                <a:ea typeface="Arial" charset="0"/>
                <a:cs typeface="Arial" charset="0"/>
              </a:rPr>
              <a:t>Cadarcă</a:t>
            </a:r>
            <a:r>
              <a:rPr lang="ro-RO" sz="3200" dirty="0">
                <a:latin typeface="Arial" charset="0"/>
                <a:ea typeface="Arial" charset="0"/>
                <a:cs typeface="Arial" charset="0"/>
              </a:rPr>
              <a:t> , Merlot și Pinot </a:t>
            </a:r>
            <a:r>
              <a:rPr lang="ro-RO" sz="3200" dirty="0" err="1">
                <a:latin typeface="Arial" charset="0"/>
                <a:ea typeface="Arial" charset="0"/>
                <a:cs typeface="Arial" charset="0"/>
              </a:rPr>
              <a:t>noir</a:t>
            </a:r>
            <a:r>
              <a:rPr lang="ro-RO" sz="3200" dirty="0">
                <a:latin typeface="Arial" charset="0"/>
                <a:ea typeface="Arial" charset="0"/>
                <a:cs typeface="Arial" charset="0"/>
              </a:rPr>
              <a:t> amplasate în Centrele viticole Miniș și Măderat.</a:t>
            </a:r>
          </a:p>
          <a:p>
            <a:r>
              <a:rPr lang="ro-RO" sz="3200" dirty="0">
                <a:latin typeface="Arial" charset="0"/>
                <a:ea typeface="Arial" charset="0"/>
                <a:cs typeface="Arial" charset="0"/>
              </a:rPr>
              <a:t>La aceste soiuri se urmăresc stadiile fenologice: - </a:t>
            </a:r>
            <a:r>
              <a:rPr lang="ro-RO" sz="3200" dirty="0" err="1">
                <a:latin typeface="Arial" charset="0"/>
                <a:ea typeface="Arial" charset="0"/>
                <a:cs typeface="Arial" charset="0"/>
              </a:rPr>
              <a:t>dezmugurit</a:t>
            </a:r>
            <a:r>
              <a:rPr lang="ro-RO" sz="3200" dirty="0">
                <a:latin typeface="Arial" charset="0"/>
                <a:ea typeface="Arial" charset="0"/>
                <a:cs typeface="Arial" charset="0"/>
              </a:rPr>
              <a:t>; două - trei frunzulițe etalate; inflorescență aglomerată; degajarea inflorescenței; înflorit; legarea boabelor; stadiul bob de piper; bob de mazăre; compactarea ciorchinelui; pârgă; sfârșitul maturării.</a:t>
            </a:r>
          </a:p>
          <a:p>
            <a:r>
              <a:rPr lang="ro-RO" sz="3200" dirty="0">
                <a:latin typeface="Arial" charset="0"/>
                <a:ea typeface="Arial" charset="0"/>
                <a:cs typeface="Arial" charset="0"/>
              </a:rPr>
              <a:t>Se studiază:</a:t>
            </a:r>
          </a:p>
          <a:p>
            <a:pPr marL="2271580" lvl="1" indent="-457200">
              <a:buFont typeface="Arial" panose="020B0604020202020204" pitchFamily="34" charset="0"/>
              <a:buChar char="•"/>
            </a:pPr>
            <a:r>
              <a:rPr lang="ro-RO" sz="3200" dirty="0">
                <a:latin typeface="Arial" charset="0"/>
                <a:ea typeface="Arial" charset="0"/>
                <a:cs typeface="Arial" charset="0"/>
              </a:rPr>
              <a:t>comportarea soiurilor la atacul principalilor agenți patogeni și dăunători în vederea aplicării unor tratamente diferențiate;</a:t>
            </a:r>
          </a:p>
          <a:p>
            <a:pPr marL="2271580" lvl="1" indent="-457200">
              <a:buFont typeface="Arial" panose="020B0604020202020204" pitchFamily="34" charset="0"/>
              <a:buChar char="•"/>
            </a:pPr>
            <a:r>
              <a:rPr lang="ro-RO" sz="3200" dirty="0">
                <a:latin typeface="Arial" charset="0"/>
                <a:ea typeface="Arial" charset="0"/>
                <a:cs typeface="Arial" charset="0"/>
              </a:rPr>
              <a:t>monitorizarea condițiilor </a:t>
            </a:r>
            <a:r>
              <a:rPr lang="ro-RO" sz="3200" dirty="0" err="1">
                <a:latin typeface="Arial" charset="0"/>
                <a:ea typeface="Arial" charset="0"/>
                <a:cs typeface="Arial" charset="0"/>
              </a:rPr>
              <a:t>ecoclimatice</a:t>
            </a:r>
            <a:r>
              <a:rPr lang="ro-RO" sz="3200" dirty="0">
                <a:latin typeface="Arial" charset="0"/>
                <a:ea typeface="Arial" charset="0"/>
                <a:cs typeface="Arial" charset="0"/>
              </a:rPr>
              <a:t> și pedologice la nivel de zonă;</a:t>
            </a:r>
          </a:p>
          <a:p>
            <a:pPr marL="2271580" lvl="1" indent="-457200">
              <a:buFont typeface="Arial" panose="020B0604020202020204" pitchFamily="34" charset="0"/>
              <a:buChar char="•"/>
            </a:pPr>
            <a:r>
              <a:rPr lang="ro-RO" sz="3200" dirty="0">
                <a:latin typeface="Arial" charset="0"/>
                <a:ea typeface="Arial" charset="0"/>
                <a:cs typeface="Arial" charset="0"/>
              </a:rPr>
              <a:t>cunoașterea sensibilității </a:t>
            </a:r>
            <a:r>
              <a:rPr lang="ro-RO" sz="3200" dirty="0" err="1">
                <a:latin typeface="Arial" charset="0"/>
                <a:ea typeface="Arial" charset="0"/>
                <a:cs typeface="Arial" charset="0"/>
              </a:rPr>
              <a:t>fenofazelor</a:t>
            </a:r>
            <a:r>
              <a:rPr lang="ro-RO" sz="3200" dirty="0">
                <a:latin typeface="Arial" charset="0"/>
                <a:ea typeface="Arial" charset="0"/>
                <a:cs typeface="Arial" charset="0"/>
              </a:rPr>
              <a:t> în raport cu evoluția patogenilor;</a:t>
            </a:r>
          </a:p>
          <a:p>
            <a:pPr marL="2271580" lvl="1" indent="-457200">
              <a:buFont typeface="Arial" panose="020B0604020202020204" pitchFamily="34" charset="0"/>
              <a:buChar char="•"/>
            </a:pPr>
            <a:r>
              <a:rPr lang="ro-RO" sz="3200" dirty="0">
                <a:latin typeface="Arial" charset="0"/>
                <a:ea typeface="Arial" charset="0"/>
                <a:cs typeface="Arial" charset="0"/>
              </a:rPr>
              <a:t>cunoașterea agenților de dăunare: biologia, morfologia și epidemiologia;</a:t>
            </a:r>
          </a:p>
          <a:p>
            <a:pPr marL="2271580" lvl="1" indent="-457200">
              <a:buFont typeface="Arial" panose="020B0604020202020204" pitchFamily="34" charset="0"/>
              <a:buChar char="•"/>
            </a:pPr>
            <a:r>
              <a:rPr lang="ro-RO" sz="3200" dirty="0">
                <a:latin typeface="Arial" charset="0"/>
                <a:ea typeface="Arial" charset="0"/>
                <a:cs typeface="Arial" charset="0"/>
              </a:rPr>
              <a:t>evaluarea atacului și toleranța soiurilor luate în studiu în raport cu microclimatul;</a:t>
            </a:r>
          </a:p>
          <a:p>
            <a:pPr marL="2271580" lvl="1" indent="-457200">
              <a:buFont typeface="Arial" panose="020B0604020202020204" pitchFamily="34" charset="0"/>
              <a:buChar char="•"/>
            </a:pPr>
            <a:r>
              <a:rPr lang="ro-RO" sz="3200" dirty="0">
                <a:latin typeface="Arial" charset="0"/>
                <a:ea typeface="Arial" charset="0"/>
                <a:cs typeface="Arial" charset="0"/>
              </a:rPr>
              <a:t>stabilirea rapidă a cauzelor atacului;</a:t>
            </a:r>
          </a:p>
          <a:p>
            <a:pPr marL="2271580" lvl="1" indent="-457200">
              <a:buFont typeface="Arial" panose="020B0604020202020204" pitchFamily="34" charset="0"/>
              <a:buChar char="•"/>
            </a:pPr>
            <a:r>
              <a:rPr lang="ro-RO" sz="3200" dirty="0">
                <a:latin typeface="Arial" charset="0"/>
                <a:ea typeface="Arial" charset="0"/>
                <a:cs typeface="Arial" charset="0"/>
              </a:rPr>
              <a:t>evaluarea gradului de atac (GA %);</a:t>
            </a:r>
          </a:p>
          <a:p>
            <a:pPr marL="2271580" lvl="1" indent="-457200">
              <a:buFont typeface="Arial" panose="020B0604020202020204" pitchFamily="34" charset="0"/>
              <a:buChar char="•"/>
            </a:pPr>
            <a:r>
              <a:rPr lang="ro-RO" sz="3200" dirty="0">
                <a:latin typeface="Arial" charset="0"/>
                <a:ea typeface="Arial" charset="0"/>
                <a:cs typeface="Arial" charset="0"/>
              </a:rPr>
              <a:t>cunoașterea pragului economic de dăunare (PED).</a:t>
            </a:r>
          </a:p>
          <a:p>
            <a:pPr marL="2271580" lvl="1" indent="-457200">
              <a:buFont typeface="Arial" panose="020B0604020202020204" pitchFamily="34" charset="0"/>
              <a:buChar char="•"/>
            </a:pPr>
            <a:r>
              <a:rPr lang="ro-RO" sz="3200" dirty="0">
                <a:latin typeface="Arial" charset="0"/>
                <a:ea typeface="Arial" charset="0"/>
                <a:cs typeface="Arial" charset="0"/>
              </a:rPr>
              <a:t>evitarea numărului de tratamente neeconomice (declanșarea tratamentului să se execute la limita maximă a riscului de infecție).</a:t>
            </a:r>
          </a:p>
          <a:p>
            <a:pPr marL="2271580" lvl="1" indent="-457200">
              <a:buFont typeface="Arial" panose="020B0604020202020204" pitchFamily="34" charset="0"/>
              <a:buChar char="•"/>
            </a:pPr>
            <a:r>
              <a:rPr lang="ro-RO" sz="3200" dirty="0">
                <a:latin typeface="Arial" charset="0"/>
                <a:ea typeface="Arial" charset="0"/>
                <a:cs typeface="Arial" charset="0"/>
              </a:rPr>
              <a:t>măsuri profilactice: efectuarea corectă și la timp a lucrărilor în verde: plivit lăstarii sterili, copilit, desfrunzit și cârnit mecanic, aerisirea </a:t>
            </a:r>
          </a:p>
          <a:p>
            <a:pPr lvl="1"/>
            <a:r>
              <a:rPr lang="ro-RO" sz="3200" dirty="0">
                <a:latin typeface="Arial" charset="0"/>
                <a:ea typeface="Arial" charset="0"/>
                <a:cs typeface="Arial" charset="0"/>
              </a:rPr>
              <a:t>    butucului, combaterea buruienilor, alegerea produsului fitosanitar (mod de acțiune, remanență, caracteristici toxicologice).</a:t>
            </a:r>
          </a:p>
        </p:txBody>
      </p:sp>
      <p:sp>
        <p:nvSpPr>
          <p:cNvPr id="22" name="TextBox 21"/>
          <p:cNvSpPr txBox="1"/>
          <p:nvPr/>
        </p:nvSpPr>
        <p:spPr>
          <a:xfrm>
            <a:off x="18862447" y="25752382"/>
            <a:ext cx="8854504" cy="338554"/>
          </a:xfrm>
          <a:prstGeom prst="rect">
            <a:avLst/>
          </a:prstGeom>
          <a:noFill/>
        </p:spPr>
        <p:txBody>
          <a:bodyPr wrap="square" rtlCol="0">
            <a:spAutoFit/>
          </a:bodyPr>
          <a:lstStyle/>
          <a:p>
            <a:r>
              <a:rPr lang="ro-RO" sz="1600" b="1" i="1" dirty="0">
                <a:latin typeface="Arial" charset="0"/>
                <a:ea typeface="Arial" charset="0"/>
                <a:cs typeface="Arial" charset="0"/>
              </a:rPr>
              <a:t>Tratamentele efectuate în perioada de vegetație la vița de vie în plantațiile monitorizate </a:t>
            </a:r>
            <a:endParaRPr lang="ro-RO" sz="1600" b="1" i="1" dirty="0">
              <a:solidFill>
                <a:srgbClr val="FF0000"/>
              </a:solidFill>
              <a:latin typeface="Arial" charset="0"/>
              <a:ea typeface="Arial" charset="0"/>
              <a:cs typeface="Arial" charset="0"/>
            </a:endParaRPr>
          </a:p>
        </p:txBody>
      </p:sp>
      <p:sp>
        <p:nvSpPr>
          <p:cNvPr id="23" name="TextBox 22"/>
          <p:cNvSpPr txBox="1"/>
          <p:nvPr/>
        </p:nvSpPr>
        <p:spPr>
          <a:xfrm>
            <a:off x="1519662" y="33785432"/>
            <a:ext cx="29248722" cy="2185214"/>
          </a:xfrm>
          <a:prstGeom prst="rect">
            <a:avLst/>
          </a:prstGeom>
          <a:noFill/>
        </p:spPr>
        <p:txBody>
          <a:bodyPr wrap="square" rtlCol="0">
            <a:spAutoFit/>
          </a:bodyPr>
          <a:lstStyle/>
          <a:p>
            <a:r>
              <a:rPr lang="ro-RO" sz="4000" b="1" dirty="0">
                <a:latin typeface="Arial" charset="0"/>
                <a:ea typeface="Arial" charset="0"/>
                <a:cs typeface="Arial" charset="0"/>
              </a:rPr>
              <a:t>CONCLUZII </a:t>
            </a:r>
          </a:p>
          <a:p>
            <a:pPr marL="457200" indent="-457200" algn="just">
              <a:buFont typeface="Wingdings" panose="05000000000000000000" pitchFamily="2" charset="2"/>
              <a:buChar char="Ø"/>
            </a:pPr>
            <a:r>
              <a:rPr lang="ro-RO" sz="3200" dirty="0">
                <a:latin typeface="Arial" charset="0"/>
                <a:ea typeface="Arial" charset="0"/>
                <a:cs typeface="Arial" charset="0"/>
              </a:rPr>
              <a:t>În condițiile </a:t>
            </a:r>
            <a:r>
              <a:rPr lang="ro-RO" sz="3200" dirty="0" err="1">
                <a:latin typeface="Arial" charset="0"/>
                <a:ea typeface="Arial" charset="0"/>
                <a:cs typeface="Arial" charset="0"/>
              </a:rPr>
              <a:t>ecoclimatice</a:t>
            </a:r>
            <a:r>
              <a:rPr lang="ro-RO" sz="3200" dirty="0">
                <a:latin typeface="Arial" charset="0"/>
                <a:ea typeface="Arial" charset="0"/>
                <a:cs typeface="Arial" charset="0"/>
              </a:rPr>
              <a:t> ale anului 2025, cele trei soiuri monitorizate au beneficiat de condiții ideale în ceea ce privește rezistența la bolile </a:t>
            </a:r>
            <a:r>
              <a:rPr lang="ro-RO" sz="3200" dirty="0" err="1">
                <a:latin typeface="Arial" charset="0"/>
                <a:ea typeface="Arial" charset="0"/>
                <a:cs typeface="Arial" charset="0"/>
              </a:rPr>
              <a:t>fungice</a:t>
            </a:r>
            <a:r>
              <a:rPr lang="ro-RO" sz="3200" b="1" dirty="0">
                <a:latin typeface="Arial" charset="0"/>
                <a:ea typeface="Arial" charset="0"/>
                <a:cs typeface="Arial" charset="0"/>
              </a:rPr>
              <a:t>.</a:t>
            </a:r>
          </a:p>
          <a:p>
            <a:pPr marL="457200" indent="-457200" algn="just">
              <a:buFont typeface="Wingdings" panose="05000000000000000000" pitchFamily="2" charset="2"/>
              <a:buChar char="Ø"/>
            </a:pPr>
            <a:r>
              <a:rPr lang="ro-RO" sz="3200" dirty="0">
                <a:latin typeface="Arial" charset="0"/>
                <a:ea typeface="Arial" charset="0"/>
                <a:cs typeface="Arial" charset="0"/>
              </a:rPr>
              <a:t>Prin combinarea lucrărilor în verde timpurii (desfrunzit la </a:t>
            </a:r>
            <a:r>
              <a:rPr lang="ro-RO" sz="3200" dirty="0" err="1">
                <a:latin typeface="Arial" charset="0"/>
                <a:ea typeface="Arial" charset="0"/>
                <a:cs typeface="Arial" charset="0"/>
              </a:rPr>
              <a:t>Cadarcă</a:t>
            </a:r>
            <a:r>
              <a:rPr lang="ro-RO" sz="3200" dirty="0">
                <a:latin typeface="Arial" charset="0"/>
                <a:ea typeface="Arial" charset="0"/>
                <a:cs typeface="Arial" charset="0"/>
              </a:rPr>
              <a:t>), a sistemelor de prognoză meteo (DSS) și a confuziei sexuale pentru molii, numărul de tratamente în Podgoria Miniș-Măderat poate fi redus semnificativ, optimizând costurile de producție și amprenta ecologică a podgoriei.</a:t>
            </a:r>
          </a:p>
        </p:txBody>
      </p:sp>
      <p:cxnSp>
        <p:nvCxnSpPr>
          <p:cNvPr id="24" name="Straight Connector 23"/>
          <p:cNvCxnSpPr/>
          <p:nvPr/>
        </p:nvCxnSpPr>
        <p:spPr>
          <a:xfrm>
            <a:off x="28288" y="4934924"/>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4177" y="5087324"/>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519662" y="36332422"/>
            <a:ext cx="29248722" cy="2677656"/>
          </a:xfrm>
          <a:prstGeom prst="rect">
            <a:avLst/>
          </a:prstGeom>
          <a:noFill/>
        </p:spPr>
        <p:txBody>
          <a:bodyPr wrap="square" rtlCol="0">
            <a:spAutoFit/>
          </a:bodyPr>
          <a:lstStyle/>
          <a:p>
            <a:r>
              <a:rPr lang="ro-RO" sz="4000" b="1" noProof="1">
                <a:latin typeface="Arial" charset="0"/>
                <a:ea typeface="Arial" charset="0"/>
                <a:cs typeface="Arial" charset="0"/>
              </a:rPr>
              <a:t>BIBLIOGRAFIE SELECTIVĂ </a:t>
            </a:r>
            <a:endParaRPr lang="ro-RO" sz="3200" noProof="1">
              <a:latin typeface="Arial" charset="0"/>
              <a:ea typeface="Arial" charset="0"/>
              <a:cs typeface="Arial" charset="0"/>
            </a:endParaRPr>
          </a:p>
          <a:p>
            <a:r>
              <a:rPr lang="ro-RO" sz="3200" noProof="1">
                <a:latin typeface="Arial" charset="0"/>
                <a:ea typeface="Arial" charset="0"/>
                <a:cs typeface="Arial" charset="0"/>
              </a:rPr>
              <a:t>1. Antonia Ivașcu – Ghid pentru determinarea rezistenței la boli și dăunători, ISTIS, 2019.</a:t>
            </a:r>
          </a:p>
          <a:p>
            <a:r>
              <a:rPr lang="ro-RO" sz="3200" noProof="1">
                <a:latin typeface="Arial" charset="0"/>
                <a:ea typeface="Arial" charset="0"/>
                <a:cs typeface="Arial" charset="0"/>
              </a:rPr>
              <a:t>2. I. Mirică, A. Mirică – Protecția viței de vie împotriva bililor și dăunătorilor, Editura Ceres, București, 1986</a:t>
            </a:r>
          </a:p>
          <a:p>
            <a:r>
              <a:rPr lang="ro-RO" sz="3200" noProof="1">
                <a:latin typeface="Arial" charset="0"/>
                <a:ea typeface="Arial" charset="0"/>
                <a:cs typeface="Arial" charset="0"/>
              </a:rPr>
              <a:t>3. Liliana Tomoiagă – Ghidul fitosanitar al viticultorului, Ediția a II-a revizuită, AcademicPres,  Cluj-Napoca, 2013</a:t>
            </a:r>
          </a:p>
          <a:p>
            <a:r>
              <a:rPr lang="ro-RO" sz="3200" noProof="1">
                <a:latin typeface="Arial" charset="0"/>
                <a:ea typeface="Arial" charset="0"/>
                <a:cs typeface="Arial" charset="0"/>
              </a:rPr>
              <a:t>4. T. Baicu, Tatiana Eugenia Șesan, Fitopatologie agricolă, Editura Ceres, București, 1986</a:t>
            </a:r>
          </a:p>
        </p:txBody>
      </p:sp>
      <p:sp>
        <p:nvSpPr>
          <p:cNvPr id="12" name="TextBox 11"/>
          <p:cNvSpPr txBox="1"/>
          <p:nvPr/>
        </p:nvSpPr>
        <p:spPr>
          <a:xfrm>
            <a:off x="4974336" y="561312"/>
            <a:ext cx="21945600" cy="3785652"/>
          </a:xfrm>
          <a:prstGeom prst="rect">
            <a:avLst/>
          </a:prstGeom>
          <a:noFill/>
        </p:spPr>
        <p:txBody>
          <a:bodyPr wrap="square" rtlCol="0">
            <a:spAutoFit/>
          </a:bodyPr>
          <a:lstStyle/>
          <a:p>
            <a:pPr algn="ctr"/>
            <a:r>
              <a:rPr lang="ro-RO" sz="6000" b="1" dirty="0">
                <a:latin typeface="Arial Black" panose="020B0A04020102020204" pitchFamily="34" charset="0"/>
              </a:rPr>
              <a:t>Conferința anuală</a:t>
            </a:r>
            <a:endParaRPr lang="en-US" sz="6000" b="1" dirty="0">
              <a:latin typeface="Arial Black" panose="020B0A04020102020204" pitchFamily="34" charset="0"/>
            </a:endParaRPr>
          </a:p>
          <a:p>
            <a:pPr algn="ctr"/>
            <a:r>
              <a:rPr lang="en-US" sz="6000" b="1" dirty="0">
                <a:latin typeface="Arial Black" panose="020B0A04020102020204" pitchFamily="34" charset="0"/>
              </a:rPr>
              <a:t>"</a:t>
            </a:r>
            <a:r>
              <a:rPr lang="en-US" sz="6000" b="1" dirty="0" err="1">
                <a:latin typeface="Arial Black" panose="020B0A04020102020204" pitchFamily="34" charset="0"/>
              </a:rPr>
              <a:t>Realizări</a:t>
            </a:r>
            <a:r>
              <a:rPr lang="en-US" sz="6000" b="1" dirty="0">
                <a:latin typeface="Arial Black" panose="020B0A04020102020204" pitchFamily="34" charset="0"/>
              </a:rPr>
              <a:t> </a:t>
            </a:r>
            <a:r>
              <a:rPr lang="en-US" sz="6000" b="1" dirty="0" err="1">
                <a:latin typeface="Arial Black" panose="020B0A04020102020204" pitchFamily="34" charset="0"/>
              </a:rPr>
              <a:t>și</a:t>
            </a:r>
            <a:r>
              <a:rPr lang="en-US" sz="6000" b="1" dirty="0">
                <a:latin typeface="Arial Black" panose="020B0A04020102020204" pitchFamily="34" charset="0"/>
              </a:rPr>
              <a:t> perspective </a:t>
            </a:r>
            <a:r>
              <a:rPr lang="en-US" sz="6000" b="1" dirty="0" err="1">
                <a:latin typeface="Arial Black" panose="020B0A04020102020204" pitchFamily="34" charset="0"/>
              </a:rPr>
              <a:t>în</a:t>
            </a:r>
            <a:r>
              <a:rPr lang="en-US" sz="6000" b="1" dirty="0">
                <a:latin typeface="Arial Black" panose="020B0A04020102020204" pitchFamily="34" charset="0"/>
              </a:rPr>
              <a:t> </a:t>
            </a:r>
            <a:r>
              <a:rPr lang="en-US" sz="6000" b="1" dirty="0" err="1">
                <a:latin typeface="Arial Black" panose="020B0A04020102020204" pitchFamily="34" charset="0"/>
              </a:rPr>
              <a:t>cercetarea</a:t>
            </a:r>
            <a:r>
              <a:rPr lang="en-US" sz="6000" b="1" dirty="0">
                <a:latin typeface="Arial Black" panose="020B0A04020102020204" pitchFamily="34" charset="0"/>
              </a:rPr>
              <a:t> </a:t>
            </a:r>
            <a:r>
              <a:rPr lang="en-US" sz="6000" b="1" dirty="0" err="1">
                <a:latin typeface="Arial Black" panose="020B0A04020102020204" pitchFamily="34" charset="0"/>
              </a:rPr>
              <a:t>agricolă</a:t>
            </a:r>
            <a:r>
              <a:rPr lang="en-US" sz="6000" b="1" dirty="0">
                <a:latin typeface="Arial Black" panose="020B0A04020102020204" pitchFamily="34" charset="0"/>
              </a:rPr>
              <a:t> </a:t>
            </a:r>
          </a:p>
          <a:p>
            <a:pPr algn="ctr"/>
            <a:r>
              <a:rPr lang="en-US" sz="6000" b="1" dirty="0" err="1">
                <a:latin typeface="Arial Black" panose="020B0A04020102020204" pitchFamily="34" charset="0"/>
              </a:rPr>
              <a:t>și</a:t>
            </a:r>
            <a:r>
              <a:rPr lang="en-US" sz="6000" b="1" dirty="0">
                <a:latin typeface="Arial Black" panose="020B0A04020102020204" pitchFamily="34" charset="0"/>
              </a:rPr>
              <a:t> </a:t>
            </a:r>
            <a:r>
              <a:rPr lang="en-US" sz="6000" b="1" dirty="0" err="1">
                <a:latin typeface="Arial Black" panose="020B0A04020102020204" pitchFamily="34" charset="0"/>
              </a:rPr>
              <a:t>silvică</a:t>
            </a:r>
            <a:r>
              <a:rPr lang="en-US" sz="6000" b="1" dirty="0">
                <a:latin typeface="Arial Black" panose="020B0A04020102020204" pitchFamily="34" charset="0"/>
              </a:rPr>
              <a:t> </a:t>
            </a:r>
            <a:r>
              <a:rPr lang="en-US" sz="6000" b="1" dirty="0" err="1">
                <a:latin typeface="Arial Black" panose="020B0A04020102020204" pitchFamily="34" charset="0"/>
              </a:rPr>
              <a:t>românească</a:t>
            </a:r>
            <a:r>
              <a:rPr lang="en-US" sz="6000" b="1" dirty="0">
                <a:latin typeface="Arial Black" panose="020B0A04020102020204" pitchFamily="34" charset="0"/>
              </a:rPr>
              <a:t>”</a:t>
            </a:r>
          </a:p>
          <a:p>
            <a:pPr algn="ctr"/>
            <a:r>
              <a:rPr lang="en-US" sz="6000" b="1" dirty="0">
                <a:latin typeface="Arial Black" panose="020B0A04020102020204" pitchFamily="34" charset="0"/>
              </a:rPr>
              <a:t>Edi</a:t>
            </a:r>
            <a:r>
              <a:rPr lang="ro-RO" sz="6000" b="1" dirty="0" err="1">
                <a:latin typeface="Arial Black" panose="020B0A04020102020204" pitchFamily="34" charset="0"/>
              </a:rPr>
              <a:t>ția</a:t>
            </a:r>
            <a:r>
              <a:rPr lang="ro-RO" sz="6000" b="1" dirty="0">
                <a:latin typeface="Arial Black" panose="020B0A04020102020204" pitchFamily="34" charset="0"/>
              </a:rPr>
              <a:t> a V-a – 2</a:t>
            </a:r>
            <a:r>
              <a:rPr lang="en-US" sz="6000" b="1" dirty="0">
                <a:latin typeface="Arial Black" panose="020B0A04020102020204" pitchFamily="34" charset="0"/>
              </a:rPr>
              <a:t>8</a:t>
            </a:r>
            <a:r>
              <a:rPr lang="ro-RO" sz="6000" b="1" dirty="0">
                <a:latin typeface="Arial Black" panose="020B0A04020102020204" pitchFamily="34" charset="0"/>
              </a:rPr>
              <a:t> mai 2026</a:t>
            </a:r>
          </a:p>
        </p:txBody>
      </p:sp>
      <p:graphicFrame>
        <p:nvGraphicFramePr>
          <p:cNvPr id="3" name="Tabel 2">
            <a:extLst>
              <a:ext uri="{FF2B5EF4-FFF2-40B4-BE49-F238E27FC236}">
                <a16:creationId xmlns:a16="http://schemas.microsoft.com/office/drawing/2014/main" id="{8EF0F416-552E-4856-23AF-792A705F4609}"/>
              </a:ext>
            </a:extLst>
          </p:cNvPr>
          <p:cNvGraphicFramePr>
            <a:graphicFrameLocks noGrp="1"/>
          </p:cNvGraphicFramePr>
          <p:nvPr>
            <p:extLst>
              <p:ext uri="{D42A27DB-BD31-4B8C-83A1-F6EECF244321}">
                <p14:modId xmlns:p14="http://schemas.microsoft.com/office/powerpoint/2010/main" val="1794693038"/>
              </p:ext>
            </p:extLst>
          </p:nvPr>
        </p:nvGraphicFramePr>
        <p:xfrm>
          <a:off x="16119483" y="23567709"/>
          <a:ext cx="14340432" cy="1929237"/>
        </p:xfrm>
        <a:graphic>
          <a:graphicData uri="http://schemas.openxmlformats.org/drawingml/2006/table">
            <a:tbl>
              <a:tblPr firstRow="1" firstCol="1" lastRow="1" lastCol="1" bandRow="1" bandCol="1">
                <a:tableStyleId>{5940675A-B579-460E-94D1-54222C63F5DA}</a:tableStyleId>
              </a:tblPr>
              <a:tblGrid>
                <a:gridCol w="2114208">
                  <a:extLst>
                    <a:ext uri="{9D8B030D-6E8A-4147-A177-3AD203B41FA5}">
                      <a16:colId xmlns:a16="http://schemas.microsoft.com/office/drawing/2014/main" val="437980556"/>
                    </a:ext>
                  </a:extLst>
                </a:gridCol>
                <a:gridCol w="1540634">
                  <a:extLst>
                    <a:ext uri="{9D8B030D-6E8A-4147-A177-3AD203B41FA5}">
                      <a16:colId xmlns:a16="http://schemas.microsoft.com/office/drawing/2014/main" val="2262048352"/>
                    </a:ext>
                  </a:extLst>
                </a:gridCol>
                <a:gridCol w="1218423">
                  <a:extLst>
                    <a:ext uri="{9D8B030D-6E8A-4147-A177-3AD203B41FA5}">
                      <a16:colId xmlns:a16="http://schemas.microsoft.com/office/drawing/2014/main" val="1075709318"/>
                    </a:ext>
                  </a:extLst>
                </a:gridCol>
                <a:gridCol w="1814179">
                  <a:extLst>
                    <a:ext uri="{9D8B030D-6E8A-4147-A177-3AD203B41FA5}">
                      <a16:colId xmlns:a16="http://schemas.microsoft.com/office/drawing/2014/main" val="448271061"/>
                    </a:ext>
                  </a:extLst>
                </a:gridCol>
                <a:gridCol w="1642532">
                  <a:extLst>
                    <a:ext uri="{9D8B030D-6E8A-4147-A177-3AD203B41FA5}">
                      <a16:colId xmlns:a16="http://schemas.microsoft.com/office/drawing/2014/main" val="2113818608"/>
                    </a:ext>
                  </a:extLst>
                </a:gridCol>
                <a:gridCol w="1642532">
                  <a:extLst>
                    <a:ext uri="{9D8B030D-6E8A-4147-A177-3AD203B41FA5}">
                      <a16:colId xmlns:a16="http://schemas.microsoft.com/office/drawing/2014/main" val="1727923836"/>
                    </a:ext>
                  </a:extLst>
                </a:gridCol>
                <a:gridCol w="1535854">
                  <a:extLst>
                    <a:ext uri="{9D8B030D-6E8A-4147-A177-3AD203B41FA5}">
                      <a16:colId xmlns:a16="http://schemas.microsoft.com/office/drawing/2014/main" val="2882121039"/>
                    </a:ext>
                  </a:extLst>
                </a:gridCol>
                <a:gridCol w="1334017">
                  <a:extLst>
                    <a:ext uri="{9D8B030D-6E8A-4147-A177-3AD203B41FA5}">
                      <a16:colId xmlns:a16="http://schemas.microsoft.com/office/drawing/2014/main" val="565854360"/>
                    </a:ext>
                  </a:extLst>
                </a:gridCol>
                <a:gridCol w="1498053">
                  <a:extLst>
                    <a:ext uri="{9D8B030D-6E8A-4147-A177-3AD203B41FA5}">
                      <a16:colId xmlns:a16="http://schemas.microsoft.com/office/drawing/2014/main" val="3382676036"/>
                    </a:ext>
                  </a:extLst>
                </a:gridCol>
              </a:tblGrid>
              <a:tr h="374172">
                <a:tc rowSpan="2">
                  <a:txBody>
                    <a:bodyPr/>
                    <a:lstStyle/>
                    <a:p>
                      <a:pPr>
                        <a:lnSpc>
                          <a:spcPct val="107000"/>
                        </a:lnSpc>
                        <a:buNone/>
                      </a:pPr>
                      <a:r>
                        <a:rPr lang="ro-RO" sz="1600" b="1" kern="100" dirty="0">
                          <a:effectLst/>
                          <a:latin typeface="Arial" panose="020B0604020202020204" pitchFamily="34" charset="0"/>
                          <a:cs typeface="Arial" panose="020B0604020202020204" pitchFamily="34" charset="0"/>
                        </a:rPr>
                        <a:t> </a:t>
                      </a:r>
                    </a:p>
                    <a:p>
                      <a:pPr>
                        <a:lnSpc>
                          <a:spcPct val="107000"/>
                        </a:lnSpc>
                        <a:buNone/>
                      </a:pPr>
                      <a:r>
                        <a:rPr lang="ro-RO" sz="2000" b="1" kern="100" dirty="0">
                          <a:effectLst/>
                          <a:latin typeface="Arial" panose="020B0604020202020204" pitchFamily="34" charset="0"/>
                          <a:cs typeface="Arial" panose="020B0604020202020204" pitchFamily="34" charset="0"/>
                        </a:rPr>
                        <a:t>Genotipul</a:t>
                      </a:r>
                    </a:p>
                    <a:p>
                      <a:pPr>
                        <a:lnSpc>
                          <a:spcPct val="107000"/>
                        </a:lnSpc>
                        <a:buNone/>
                      </a:pPr>
                      <a:r>
                        <a:rPr lang="ro-RO" sz="2000" b="1" kern="100" dirty="0">
                          <a:effectLst/>
                          <a:latin typeface="Arial" panose="020B0604020202020204" pitchFamily="34" charset="0"/>
                          <a:cs typeface="Arial" panose="020B0604020202020204" pitchFamily="34" charset="0"/>
                        </a:rPr>
                        <a:t>Soiul/clona</a:t>
                      </a:r>
                      <a:endParaRPr lang="ro-RO" sz="20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4">
                        <a:lumMod val="20000"/>
                        <a:lumOff val="80000"/>
                      </a:schemeClr>
                    </a:solidFill>
                  </a:tcPr>
                </a:tc>
                <a:tc gridSpan="2">
                  <a:txBody>
                    <a:bodyPr/>
                    <a:lstStyle/>
                    <a:p>
                      <a:pPr algn="ctr">
                        <a:lnSpc>
                          <a:spcPct val="107000"/>
                        </a:lnSpc>
                        <a:buNone/>
                      </a:pPr>
                      <a:r>
                        <a:rPr lang="ro-RO" sz="2000" b="1" kern="100" dirty="0" err="1">
                          <a:effectLst/>
                          <a:latin typeface="Arial" panose="020B0604020202020204" pitchFamily="34" charset="0"/>
                          <a:cs typeface="Arial" panose="020B0604020202020204" pitchFamily="34" charset="0"/>
                        </a:rPr>
                        <a:t>Dezmugurit</a:t>
                      </a:r>
                      <a:endParaRPr lang="ro-RO" sz="20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hMerge="1">
                  <a:txBody>
                    <a:bodyPr/>
                    <a:lstStyle/>
                    <a:p>
                      <a:endParaRPr lang="ro-RO"/>
                    </a:p>
                  </a:txBody>
                  <a:tcPr/>
                </a:tc>
                <a:tc gridSpan="2">
                  <a:txBody>
                    <a:bodyPr/>
                    <a:lstStyle/>
                    <a:p>
                      <a:pPr algn="ctr">
                        <a:lnSpc>
                          <a:spcPct val="107000"/>
                        </a:lnSpc>
                        <a:buNone/>
                      </a:pPr>
                      <a:r>
                        <a:rPr lang="ro-RO" sz="2000" b="1" kern="100" dirty="0">
                          <a:effectLst/>
                          <a:latin typeface="Arial" panose="020B0604020202020204" pitchFamily="34" charset="0"/>
                          <a:cs typeface="Arial" panose="020B0604020202020204" pitchFamily="34" charset="0"/>
                        </a:rPr>
                        <a:t>Înflorit</a:t>
                      </a:r>
                      <a:endParaRPr lang="ro-RO" sz="20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hMerge="1">
                  <a:txBody>
                    <a:bodyPr/>
                    <a:lstStyle/>
                    <a:p>
                      <a:endParaRPr lang="ro-RO"/>
                    </a:p>
                  </a:txBody>
                  <a:tcPr/>
                </a:tc>
                <a:tc gridSpan="2">
                  <a:txBody>
                    <a:bodyPr/>
                    <a:lstStyle/>
                    <a:p>
                      <a:pPr algn="ctr">
                        <a:lnSpc>
                          <a:spcPct val="107000"/>
                        </a:lnSpc>
                        <a:buNone/>
                      </a:pPr>
                      <a:r>
                        <a:rPr lang="ro-RO" sz="2000" b="1" kern="100" dirty="0">
                          <a:effectLst/>
                          <a:latin typeface="Arial" panose="020B0604020202020204" pitchFamily="34" charset="0"/>
                          <a:cs typeface="Arial" panose="020B0604020202020204" pitchFamily="34" charset="0"/>
                        </a:rPr>
                        <a:t>Pârga</a:t>
                      </a:r>
                      <a:endParaRPr lang="ro-RO" sz="20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hMerge="1">
                  <a:txBody>
                    <a:bodyPr/>
                    <a:lstStyle/>
                    <a:p>
                      <a:endParaRPr lang="ro-RO"/>
                    </a:p>
                  </a:txBody>
                  <a:tcPr/>
                </a:tc>
                <a:tc gridSpan="2">
                  <a:txBody>
                    <a:bodyPr/>
                    <a:lstStyle/>
                    <a:p>
                      <a:pPr algn="ctr">
                        <a:lnSpc>
                          <a:spcPct val="107000"/>
                        </a:lnSpc>
                        <a:buNone/>
                      </a:pPr>
                      <a:r>
                        <a:rPr lang="ro-RO" sz="2000" b="1" kern="100" dirty="0">
                          <a:effectLst/>
                          <a:latin typeface="Arial" panose="020B0604020202020204" pitchFamily="34" charset="0"/>
                          <a:cs typeface="Arial" panose="020B0604020202020204" pitchFamily="34" charset="0"/>
                        </a:rPr>
                        <a:t>Maturarea strugurilor</a:t>
                      </a:r>
                      <a:endParaRPr lang="ro-RO" sz="20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hMerge="1">
                  <a:txBody>
                    <a:bodyPr/>
                    <a:lstStyle/>
                    <a:p>
                      <a:endParaRPr lang="ro-RO"/>
                    </a:p>
                  </a:txBody>
                  <a:tcPr/>
                </a:tc>
                <a:extLst>
                  <a:ext uri="{0D108BD9-81ED-4DB2-BD59-A6C34878D82A}">
                    <a16:rowId xmlns:a16="http://schemas.microsoft.com/office/drawing/2014/main" val="4267554878"/>
                  </a:ext>
                </a:extLst>
              </a:tr>
              <a:tr h="575781">
                <a:tc vMerge="1">
                  <a:txBody>
                    <a:bodyPr/>
                    <a:lstStyle/>
                    <a:p>
                      <a:endParaRPr lang="ro-RO"/>
                    </a:p>
                  </a:txBody>
                  <a:tcP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Data</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BTU (ºC)</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Data</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BTU</a:t>
                      </a:r>
                    </a:p>
                    <a:p>
                      <a:pPr algn="ctr">
                        <a:lnSpc>
                          <a:spcPct val="107000"/>
                        </a:lnSpc>
                        <a:buNone/>
                      </a:pPr>
                      <a:r>
                        <a:rPr lang="ro-RO" sz="1600" kern="100" dirty="0">
                          <a:effectLst/>
                          <a:latin typeface="Arial" panose="020B0604020202020204" pitchFamily="34" charset="0"/>
                          <a:cs typeface="Arial" panose="020B0604020202020204" pitchFamily="34" charset="0"/>
                        </a:rPr>
                        <a:t>(ºC)</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Data</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BTU</a:t>
                      </a:r>
                    </a:p>
                    <a:p>
                      <a:pPr algn="ctr">
                        <a:lnSpc>
                          <a:spcPct val="107000"/>
                        </a:lnSpc>
                        <a:buNone/>
                      </a:pPr>
                      <a:r>
                        <a:rPr lang="ro-RO" sz="1600" kern="100" dirty="0">
                          <a:effectLst/>
                          <a:latin typeface="Arial" panose="020B0604020202020204" pitchFamily="34" charset="0"/>
                          <a:cs typeface="Arial" panose="020B0604020202020204" pitchFamily="34" charset="0"/>
                        </a:rPr>
                        <a:t>(ºC)</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Data</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BTU</a:t>
                      </a:r>
                    </a:p>
                    <a:p>
                      <a:pPr algn="ctr">
                        <a:lnSpc>
                          <a:spcPct val="107000"/>
                        </a:lnSpc>
                        <a:buNone/>
                      </a:pPr>
                      <a:r>
                        <a:rPr lang="ro-RO" sz="1600" kern="100" dirty="0">
                          <a:effectLst/>
                          <a:latin typeface="Arial" panose="020B0604020202020204" pitchFamily="34" charset="0"/>
                          <a:cs typeface="Arial" panose="020B0604020202020204" pitchFamily="34" charset="0"/>
                        </a:rPr>
                        <a:t>(ºC)</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588895536"/>
                  </a:ext>
                </a:extLst>
              </a:tr>
              <a:tr h="350164">
                <a:tc>
                  <a:txBody>
                    <a:bodyPr/>
                    <a:lstStyle/>
                    <a:p>
                      <a:pPr>
                        <a:lnSpc>
                          <a:spcPct val="107000"/>
                        </a:lnSpc>
                        <a:buNone/>
                      </a:pPr>
                      <a:r>
                        <a:rPr lang="ro-RO" sz="1600" b="1" kern="100" dirty="0">
                          <a:effectLst/>
                          <a:latin typeface="Arial" panose="020B0604020202020204" pitchFamily="34" charset="0"/>
                          <a:cs typeface="Arial" panose="020B0604020202020204" pitchFamily="34" charset="0"/>
                        </a:rPr>
                        <a:t>Merlot</a:t>
                      </a:r>
                      <a:endParaRPr lang="ro-RO" sz="16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10.04</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103,3</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05.05</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302,55</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a:effectLst/>
                          <a:latin typeface="Arial" panose="020B0604020202020204" pitchFamily="34" charset="0"/>
                          <a:cs typeface="Arial" panose="020B0604020202020204" pitchFamily="34" charset="0"/>
                        </a:rPr>
                        <a:t>30.07</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a:effectLst/>
                          <a:latin typeface="Arial" panose="020B0604020202020204" pitchFamily="34" charset="0"/>
                          <a:cs typeface="Arial" panose="020B0604020202020204" pitchFamily="34" charset="0"/>
                        </a:rPr>
                        <a:t>1299,5</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31.08</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1782,7</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840691342"/>
                  </a:ext>
                </a:extLst>
              </a:tr>
              <a:tr h="374172">
                <a:tc>
                  <a:txBody>
                    <a:bodyPr/>
                    <a:lstStyle/>
                    <a:p>
                      <a:pPr>
                        <a:lnSpc>
                          <a:spcPct val="107000"/>
                        </a:lnSpc>
                        <a:buNone/>
                      </a:pPr>
                      <a:r>
                        <a:rPr lang="ro-RO" sz="1600" b="1" kern="100" dirty="0">
                          <a:effectLst/>
                          <a:latin typeface="Arial" panose="020B0604020202020204" pitchFamily="34" charset="0"/>
                          <a:cs typeface="Arial" panose="020B0604020202020204" pitchFamily="34" charset="0"/>
                        </a:rPr>
                        <a:t>Pinot </a:t>
                      </a:r>
                      <a:r>
                        <a:rPr lang="ro-RO" sz="1600" b="1" kern="100" dirty="0" err="1">
                          <a:effectLst/>
                          <a:latin typeface="Arial" panose="020B0604020202020204" pitchFamily="34" charset="0"/>
                          <a:cs typeface="Arial" panose="020B0604020202020204" pitchFamily="34" charset="0"/>
                        </a:rPr>
                        <a:t>noir</a:t>
                      </a:r>
                      <a:endParaRPr lang="ro-RO" sz="16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a:effectLst/>
                          <a:latin typeface="Arial" panose="020B0604020202020204" pitchFamily="34" charset="0"/>
                          <a:cs typeface="Arial" panose="020B0604020202020204" pitchFamily="34" charset="0"/>
                        </a:rPr>
                        <a:t>16.04</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132,9</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a:effectLst/>
                          <a:latin typeface="Arial" panose="020B0604020202020204" pitchFamily="34" charset="0"/>
                          <a:cs typeface="Arial" panose="020B0604020202020204" pitchFamily="34" charset="0"/>
                        </a:rPr>
                        <a:t>22.05</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a:effectLst/>
                          <a:latin typeface="Arial" panose="020B0604020202020204" pitchFamily="34" charset="0"/>
                          <a:cs typeface="Arial" panose="020B0604020202020204" pitchFamily="34" charset="0"/>
                        </a:rPr>
                        <a:t>368,1</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a:effectLst/>
                          <a:latin typeface="Arial" panose="020B0604020202020204" pitchFamily="34" charset="0"/>
                          <a:cs typeface="Arial" panose="020B0604020202020204" pitchFamily="34" charset="0"/>
                        </a:rPr>
                        <a:t>22.07</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a:effectLst/>
                          <a:latin typeface="Arial" panose="020B0604020202020204" pitchFamily="34" charset="0"/>
                          <a:cs typeface="Arial" panose="020B0604020202020204" pitchFamily="34" charset="0"/>
                        </a:rPr>
                        <a:t>1172,4</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a:effectLst/>
                          <a:latin typeface="Arial" panose="020B0604020202020204" pitchFamily="34" charset="0"/>
                          <a:cs typeface="Arial" panose="020B0604020202020204" pitchFamily="34" charset="0"/>
                        </a:rPr>
                        <a:t>10.09</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1933,7</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697134024"/>
                  </a:ext>
                </a:extLst>
              </a:tr>
              <a:tr h="254948">
                <a:tc>
                  <a:txBody>
                    <a:bodyPr/>
                    <a:lstStyle/>
                    <a:p>
                      <a:pPr>
                        <a:lnSpc>
                          <a:spcPct val="107000"/>
                        </a:lnSpc>
                        <a:buNone/>
                      </a:pPr>
                      <a:r>
                        <a:rPr lang="ro-RO" sz="1600" b="1" kern="100" dirty="0" err="1">
                          <a:effectLst/>
                          <a:latin typeface="Arial" panose="020B0604020202020204" pitchFamily="34" charset="0"/>
                          <a:cs typeface="Arial" panose="020B0604020202020204" pitchFamily="34" charset="0"/>
                        </a:rPr>
                        <a:t>Cadarcă</a:t>
                      </a:r>
                      <a:endParaRPr lang="ro-RO" sz="16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10.04</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103,3</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22.05</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368,1</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01.08</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1327,1</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31.08</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1600" kern="100" dirty="0">
                          <a:effectLst/>
                          <a:latin typeface="Arial" panose="020B0604020202020204" pitchFamily="34" charset="0"/>
                          <a:cs typeface="Arial" panose="020B0604020202020204" pitchFamily="34" charset="0"/>
                        </a:rPr>
                        <a:t>1782,7</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72013255"/>
                  </a:ext>
                </a:extLst>
              </a:tr>
            </a:tbl>
          </a:graphicData>
        </a:graphic>
      </p:graphicFrame>
      <p:sp>
        <p:nvSpPr>
          <p:cNvPr id="11" name="CasetăText 10">
            <a:extLst>
              <a:ext uri="{FF2B5EF4-FFF2-40B4-BE49-F238E27FC236}">
                <a16:creationId xmlns:a16="http://schemas.microsoft.com/office/drawing/2014/main" id="{5F204E0C-64DC-57DF-1071-36D9ECC24D84}"/>
              </a:ext>
            </a:extLst>
          </p:cNvPr>
          <p:cNvSpPr txBox="1"/>
          <p:nvPr/>
        </p:nvSpPr>
        <p:spPr>
          <a:xfrm>
            <a:off x="2342764" y="23052190"/>
            <a:ext cx="12937612" cy="338554"/>
          </a:xfrm>
          <a:prstGeom prst="rect">
            <a:avLst/>
          </a:prstGeom>
          <a:noFill/>
        </p:spPr>
        <p:txBody>
          <a:bodyPr wrap="square">
            <a:spAutoFit/>
          </a:bodyPr>
          <a:lstStyle/>
          <a:p>
            <a:pPr algn="ctr">
              <a:buNone/>
            </a:pPr>
            <a:r>
              <a:rPr lang="ro-RO" sz="1600" b="1" i="1" dirty="0">
                <a:effectLst/>
                <a:latin typeface="Arial" panose="020B0604020202020204" pitchFamily="34" charset="0"/>
                <a:ea typeface="Times New Roman" panose="02020603050405020304" pitchFamily="18" charset="0"/>
                <a:cs typeface="Arial" panose="020B0604020202020204" pitchFamily="34" charset="0"/>
              </a:rPr>
              <a:t>Sinteza principalelor elemente climatice ale anului 2025 comparativ cu mediile multianuale (</a:t>
            </a:r>
            <a:r>
              <a:rPr lang="ro-RO" sz="16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1991-2020</a:t>
            </a:r>
            <a:r>
              <a:rPr lang="ro-RO" sz="1600" b="1" i="1" dirty="0">
                <a:effectLst/>
                <a:latin typeface="Arial" panose="020B0604020202020204" pitchFamily="34" charset="0"/>
                <a:ea typeface="Times New Roman" panose="02020603050405020304" pitchFamily="18" charset="0"/>
                <a:cs typeface="Arial" panose="020B0604020202020204" pitchFamily="34" charset="0"/>
              </a:rPr>
              <a:t>) în centrul viticol Miniș</a:t>
            </a:r>
          </a:p>
        </p:txBody>
      </p:sp>
      <p:graphicFrame>
        <p:nvGraphicFramePr>
          <p:cNvPr id="13" name="Tabel 12">
            <a:extLst>
              <a:ext uri="{FF2B5EF4-FFF2-40B4-BE49-F238E27FC236}">
                <a16:creationId xmlns:a16="http://schemas.microsoft.com/office/drawing/2014/main" id="{FCD3514E-F0F5-8B4C-A9FD-D994EA160EE6}"/>
              </a:ext>
            </a:extLst>
          </p:cNvPr>
          <p:cNvGraphicFramePr>
            <a:graphicFrameLocks noGrp="1"/>
          </p:cNvGraphicFramePr>
          <p:nvPr>
            <p:extLst>
              <p:ext uri="{D42A27DB-BD31-4B8C-83A1-F6EECF244321}">
                <p14:modId xmlns:p14="http://schemas.microsoft.com/office/powerpoint/2010/main" val="253674424"/>
              </p:ext>
            </p:extLst>
          </p:nvPr>
        </p:nvGraphicFramePr>
        <p:xfrm>
          <a:off x="16119483" y="26187079"/>
          <a:ext cx="14340432" cy="3706576"/>
        </p:xfrm>
        <a:graphic>
          <a:graphicData uri="http://schemas.openxmlformats.org/drawingml/2006/table">
            <a:tbl>
              <a:tblPr firstRow="1" firstCol="1" bandRow="1">
                <a:tableStyleId>{5940675A-B579-460E-94D1-54222C63F5DA}</a:tableStyleId>
              </a:tblPr>
              <a:tblGrid>
                <a:gridCol w="1510025">
                  <a:extLst>
                    <a:ext uri="{9D8B030D-6E8A-4147-A177-3AD203B41FA5}">
                      <a16:colId xmlns:a16="http://schemas.microsoft.com/office/drawing/2014/main" val="3217072409"/>
                    </a:ext>
                  </a:extLst>
                </a:gridCol>
                <a:gridCol w="3909848">
                  <a:extLst>
                    <a:ext uri="{9D8B030D-6E8A-4147-A177-3AD203B41FA5}">
                      <a16:colId xmlns:a16="http://schemas.microsoft.com/office/drawing/2014/main" val="3268715833"/>
                    </a:ext>
                  </a:extLst>
                </a:gridCol>
                <a:gridCol w="3405352">
                  <a:extLst>
                    <a:ext uri="{9D8B030D-6E8A-4147-A177-3AD203B41FA5}">
                      <a16:colId xmlns:a16="http://schemas.microsoft.com/office/drawing/2014/main" val="227893041"/>
                    </a:ext>
                  </a:extLst>
                </a:gridCol>
                <a:gridCol w="5515207">
                  <a:extLst>
                    <a:ext uri="{9D8B030D-6E8A-4147-A177-3AD203B41FA5}">
                      <a16:colId xmlns:a16="http://schemas.microsoft.com/office/drawing/2014/main" val="3551244335"/>
                    </a:ext>
                  </a:extLst>
                </a:gridCol>
              </a:tblGrid>
              <a:tr h="283102">
                <a:tc>
                  <a:txBody>
                    <a:bodyPr/>
                    <a:lstStyle/>
                    <a:p>
                      <a:pPr>
                        <a:buNone/>
                      </a:pPr>
                      <a:r>
                        <a:rPr lang="ro-RO" sz="1600" kern="100" dirty="0">
                          <a:effectLst/>
                          <a:latin typeface="Arial" panose="020B0604020202020204" pitchFamily="34" charset="0"/>
                          <a:cs typeface="Arial" panose="020B0604020202020204" pitchFamily="34" charset="0"/>
                        </a:rPr>
                        <a:t> </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4">
                        <a:lumMod val="20000"/>
                        <a:lumOff val="80000"/>
                      </a:schemeClr>
                    </a:solidFill>
                  </a:tcPr>
                </a:tc>
                <a:tc>
                  <a:txBody>
                    <a:bodyPr/>
                    <a:lstStyle/>
                    <a:p>
                      <a:pPr algn="ctr">
                        <a:buNone/>
                      </a:pPr>
                      <a:r>
                        <a:rPr lang="ro-RO" sz="2000" b="1" kern="100" dirty="0">
                          <a:effectLst/>
                          <a:latin typeface="Arial" panose="020B0604020202020204" pitchFamily="34" charset="0"/>
                          <a:cs typeface="Arial" panose="020B0604020202020204" pitchFamily="34" charset="0"/>
                        </a:rPr>
                        <a:t>SC ELITE WINE SRL</a:t>
                      </a:r>
                      <a:endParaRPr lang="ro-RO" sz="20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4">
                        <a:lumMod val="20000"/>
                        <a:lumOff val="80000"/>
                      </a:schemeClr>
                    </a:solidFill>
                  </a:tcPr>
                </a:tc>
                <a:tc>
                  <a:txBody>
                    <a:bodyPr/>
                    <a:lstStyle/>
                    <a:p>
                      <a:pPr algn="ctr">
                        <a:buNone/>
                      </a:pPr>
                      <a:r>
                        <a:rPr lang="ro-RO" sz="2000" b="1" kern="100" dirty="0">
                          <a:effectLst/>
                          <a:latin typeface="Arial" panose="020B0604020202020204" pitchFamily="34" charset="0"/>
                          <a:cs typeface="Arial" panose="020B0604020202020204" pitchFamily="34" charset="0"/>
                        </a:rPr>
                        <a:t>DOMENIILE HELBURG</a:t>
                      </a:r>
                      <a:endParaRPr lang="ro-RO" sz="20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4">
                        <a:lumMod val="20000"/>
                        <a:lumOff val="80000"/>
                      </a:schemeClr>
                    </a:solidFill>
                  </a:tcPr>
                </a:tc>
                <a:tc>
                  <a:txBody>
                    <a:bodyPr/>
                    <a:lstStyle/>
                    <a:p>
                      <a:pPr algn="ctr">
                        <a:buNone/>
                      </a:pPr>
                      <a:r>
                        <a:rPr lang="ro-RO" sz="2000" b="1" kern="100" dirty="0">
                          <a:effectLst/>
                          <a:latin typeface="Arial" panose="020B0604020202020204" pitchFamily="34" charset="0"/>
                          <a:cs typeface="Arial" panose="020B0604020202020204" pitchFamily="34" charset="0"/>
                        </a:rPr>
                        <a:t>SCDVV MINIȘ</a:t>
                      </a:r>
                      <a:endParaRPr lang="ro-RO" sz="20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1728941823"/>
                  </a:ext>
                </a:extLst>
              </a:tr>
              <a:tr h="235567">
                <a:tc>
                  <a:txBody>
                    <a:bodyPr/>
                    <a:lstStyle/>
                    <a:p>
                      <a:pPr>
                        <a:buNone/>
                      </a:pPr>
                      <a:r>
                        <a:rPr lang="ro-RO" sz="1600" kern="100">
                          <a:effectLst/>
                          <a:latin typeface="Arial" panose="020B0604020202020204" pitchFamily="34" charset="0"/>
                          <a:cs typeface="Arial" panose="020B0604020202020204" pitchFamily="34" charset="0"/>
                        </a:rPr>
                        <a:t>Nr. tratamente</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4">
                        <a:lumMod val="20000"/>
                        <a:lumOff val="80000"/>
                      </a:schemeClr>
                    </a:solidFill>
                  </a:tcPr>
                </a:tc>
                <a:tc>
                  <a:txBody>
                    <a:bodyPr/>
                    <a:lstStyle/>
                    <a:p>
                      <a:pPr>
                        <a:buNone/>
                      </a:pPr>
                      <a:r>
                        <a:rPr lang="ro-RO" sz="1600" kern="100">
                          <a:effectLst/>
                          <a:latin typeface="Arial" panose="020B0604020202020204" pitchFamily="34" charset="0"/>
                          <a:cs typeface="Arial" panose="020B0604020202020204" pitchFamily="34" charset="0"/>
                        </a:rPr>
                        <a:t>6 tratamente</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4">
                        <a:lumMod val="20000"/>
                        <a:lumOff val="80000"/>
                      </a:schemeClr>
                    </a:solidFill>
                  </a:tcPr>
                </a:tc>
                <a:tc>
                  <a:txBody>
                    <a:bodyPr/>
                    <a:lstStyle/>
                    <a:p>
                      <a:pPr>
                        <a:buNone/>
                      </a:pPr>
                      <a:r>
                        <a:rPr lang="ro-RO" sz="1600" kern="100" dirty="0">
                          <a:effectLst/>
                          <a:latin typeface="Arial" panose="020B0604020202020204" pitchFamily="34" charset="0"/>
                          <a:cs typeface="Arial" panose="020B0604020202020204" pitchFamily="34" charset="0"/>
                        </a:rPr>
                        <a:t>6 tratamente</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4">
                        <a:lumMod val="20000"/>
                        <a:lumOff val="80000"/>
                      </a:schemeClr>
                    </a:solidFill>
                  </a:tcPr>
                </a:tc>
                <a:tc>
                  <a:txBody>
                    <a:bodyPr/>
                    <a:lstStyle/>
                    <a:p>
                      <a:pPr>
                        <a:buNone/>
                      </a:pPr>
                      <a:r>
                        <a:rPr lang="ro-RO" sz="1600" kern="100" dirty="0">
                          <a:effectLst/>
                          <a:latin typeface="Arial" panose="020B0604020202020204" pitchFamily="34" charset="0"/>
                          <a:cs typeface="Arial" panose="020B0604020202020204" pitchFamily="34" charset="0"/>
                        </a:rPr>
                        <a:t>6 tratamente</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355136981"/>
                  </a:ext>
                </a:extLst>
              </a:tr>
              <a:tr h="946019">
                <a:tc>
                  <a:txBody>
                    <a:bodyPr/>
                    <a:lstStyle/>
                    <a:p>
                      <a:pPr>
                        <a:buNone/>
                      </a:pPr>
                      <a:r>
                        <a:rPr lang="ro-RO" sz="1600" b="1" kern="100">
                          <a:effectLst/>
                          <a:latin typeface="Arial" panose="020B0604020202020204" pitchFamily="34" charset="0"/>
                          <a:cs typeface="Arial" panose="020B0604020202020204" pitchFamily="34" charset="0"/>
                        </a:rPr>
                        <a:t>Mana</a:t>
                      </a:r>
                      <a:endParaRPr lang="ro-RO" sz="16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dirty="0" err="1">
                          <a:effectLst/>
                          <a:latin typeface="Arial" panose="020B0604020202020204" pitchFamily="34" charset="0"/>
                          <a:cs typeface="Arial" panose="020B0604020202020204" pitchFamily="34" charset="0"/>
                        </a:rPr>
                        <a:t>Coprantol</a:t>
                      </a:r>
                      <a:r>
                        <a:rPr lang="ro-RO" sz="1600" kern="100" dirty="0">
                          <a:effectLst/>
                          <a:latin typeface="Arial" panose="020B0604020202020204" pitchFamily="34" charset="0"/>
                          <a:cs typeface="Arial" panose="020B0604020202020204" pitchFamily="34" charset="0"/>
                        </a:rPr>
                        <a:t> duo – 3 kg/ha;</a:t>
                      </a:r>
                    </a:p>
                    <a:p>
                      <a:pPr>
                        <a:buNone/>
                      </a:pPr>
                      <a:r>
                        <a:rPr lang="ro-RO" sz="1600" kern="100" dirty="0" err="1">
                          <a:effectLst/>
                          <a:latin typeface="Arial" panose="020B0604020202020204" pitchFamily="34" charset="0"/>
                          <a:cs typeface="Arial" panose="020B0604020202020204" pitchFamily="34" charset="0"/>
                        </a:rPr>
                        <a:t>Mikal</a:t>
                      </a:r>
                      <a:r>
                        <a:rPr lang="ro-RO" sz="1600" kern="100" dirty="0">
                          <a:effectLst/>
                          <a:latin typeface="Arial" panose="020B0604020202020204" pitchFamily="34" charset="0"/>
                          <a:cs typeface="Arial" panose="020B0604020202020204" pitchFamily="34" charset="0"/>
                        </a:rPr>
                        <a:t> Flash -3kg/ha;</a:t>
                      </a:r>
                    </a:p>
                    <a:p>
                      <a:pPr>
                        <a:buNone/>
                      </a:pPr>
                      <a:r>
                        <a:rPr lang="ro-RO" sz="1600" kern="100" dirty="0" err="1">
                          <a:effectLst/>
                          <a:latin typeface="Arial" panose="020B0604020202020204" pitchFamily="34" charset="0"/>
                          <a:cs typeface="Arial" panose="020B0604020202020204" pitchFamily="34" charset="0"/>
                        </a:rPr>
                        <a:t>Zorvec</a:t>
                      </a:r>
                      <a:r>
                        <a:rPr lang="ro-RO" sz="1600" kern="100" dirty="0">
                          <a:effectLst/>
                          <a:latin typeface="Arial" panose="020B0604020202020204" pitchFamily="34" charset="0"/>
                          <a:cs typeface="Arial" panose="020B0604020202020204" pitchFamily="34" charset="0"/>
                        </a:rPr>
                        <a:t> </a:t>
                      </a:r>
                      <a:r>
                        <a:rPr lang="ro-RO" sz="1600" kern="100" dirty="0" err="1">
                          <a:effectLst/>
                          <a:latin typeface="Arial" panose="020B0604020202020204" pitchFamily="34" charset="0"/>
                          <a:cs typeface="Arial" panose="020B0604020202020204" pitchFamily="34" charset="0"/>
                        </a:rPr>
                        <a:t>Zelavin</a:t>
                      </a:r>
                      <a:r>
                        <a:rPr lang="ro-RO" sz="1600" kern="100" dirty="0">
                          <a:effectLst/>
                          <a:latin typeface="Arial" panose="020B0604020202020204" pitchFamily="34" charset="0"/>
                          <a:cs typeface="Arial" panose="020B0604020202020204" pitchFamily="34" charset="0"/>
                        </a:rPr>
                        <a:t> Bria -0,2-0,6 l/ha;</a:t>
                      </a:r>
                    </a:p>
                    <a:p>
                      <a:pPr>
                        <a:buNone/>
                      </a:pPr>
                      <a:r>
                        <a:rPr lang="ro-RO" sz="1600" kern="100" dirty="0" err="1">
                          <a:effectLst/>
                          <a:latin typeface="Arial" panose="020B0604020202020204" pitchFamily="34" charset="0"/>
                          <a:cs typeface="Arial" panose="020B0604020202020204" pitchFamily="34" charset="0"/>
                        </a:rPr>
                        <a:t>Mildicut</a:t>
                      </a:r>
                      <a:r>
                        <a:rPr lang="ro-RO" sz="1600" kern="100" dirty="0">
                          <a:effectLst/>
                          <a:latin typeface="Arial" panose="020B0604020202020204" pitchFamily="34" charset="0"/>
                          <a:cs typeface="Arial" panose="020B0604020202020204" pitchFamily="34" charset="0"/>
                        </a:rPr>
                        <a:t> – 4l/ha. </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dirty="0" err="1">
                          <a:effectLst/>
                          <a:latin typeface="Arial" panose="020B0604020202020204" pitchFamily="34" charset="0"/>
                          <a:cs typeface="Arial" panose="020B0604020202020204" pitchFamily="34" charset="0"/>
                        </a:rPr>
                        <a:t>Ridomil</a:t>
                      </a:r>
                      <a:r>
                        <a:rPr lang="ro-RO" sz="1600" kern="100" dirty="0">
                          <a:effectLst/>
                          <a:latin typeface="Arial" panose="020B0604020202020204" pitchFamily="34" charset="0"/>
                          <a:cs typeface="Arial" panose="020B0604020202020204" pitchFamily="34" charset="0"/>
                        </a:rPr>
                        <a:t> </a:t>
                      </a:r>
                      <a:r>
                        <a:rPr lang="ro-RO" sz="1600" kern="100" dirty="0" err="1">
                          <a:effectLst/>
                          <a:latin typeface="Arial" panose="020B0604020202020204" pitchFamily="34" charset="0"/>
                          <a:cs typeface="Arial" panose="020B0604020202020204" pitchFamily="34" charset="0"/>
                        </a:rPr>
                        <a:t>Gold</a:t>
                      </a:r>
                      <a:r>
                        <a:rPr lang="ro-RO" sz="1600" kern="100" dirty="0">
                          <a:effectLst/>
                          <a:latin typeface="Arial" panose="020B0604020202020204" pitchFamily="34" charset="0"/>
                          <a:cs typeface="Arial" panose="020B0604020202020204" pitchFamily="34" charset="0"/>
                        </a:rPr>
                        <a:t> – 2,5 kg/ha</a:t>
                      </a:r>
                    </a:p>
                    <a:p>
                      <a:pPr>
                        <a:buNone/>
                      </a:pPr>
                      <a:r>
                        <a:rPr lang="ro-RO" sz="1600" kern="100" dirty="0" err="1">
                          <a:effectLst/>
                          <a:latin typeface="Arial" panose="020B0604020202020204" pitchFamily="34" charset="0"/>
                          <a:cs typeface="Arial" panose="020B0604020202020204" pitchFamily="34" charset="0"/>
                        </a:rPr>
                        <a:t>Coprantol</a:t>
                      </a:r>
                      <a:r>
                        <a:rPr lang="ro-RO" sz="1600" kern="100" dirty="0">
                          <a:effectLst/>
                          <a:latin typeface="Arial" panose="020B0604020202020204" pitchFamily="34" charset="0"/>
                          <a:cs typeface="Arial" panose="020B0604020202020204" pitchFamily="34" charset="0"/>
                        </a:rPr>
                        <a:t> duo – 3 kg/ha;</a:t>
                      </a:r>
                    </a:p>
                    <a:p>
                      <a:pPr>
                        <a:buNone/>
                      </a:pPr>
                      <a:r>
                        <a:rPr lang="ro-RO" sz="1600" kern="100" dirty="0" err="1">
                          <a:effectLst/>
                          <a:latin typeface="Arial" panose="020B0604020202020204" pitchFamily="34" charset="0"/>
                          <a:cs typeface="Arial" panose="020B0604020202020204" pitchFamily="34" charset="0"/>
                        </a:rPr>
                        <a:t>Orondis</a:t>
                      </a:r>
                      <a:r>
                        <a:rPr lang="ro-RO" sz="1600" kern="100" dirty="0">
                          <a:effectLst/>
                          <a:latin typeface="Arial" panose="020B0604020202020204" pitchFamily="34" charset="0"/>
                          <a:cs typeface="Arial" panose="020B0604020202020204" pitchFamily="34" charset="0"/>
                        </a:rPr>
                        <a:t>- 0,67 l/ha;</a:t>
                      </a:r>
                    </a:p>
                    <a:p>
                      <a:pPr>
                        <a:buNone/>
                      </a:pPr>
                      <a:r>
                        <a:rPr lang="ro-RO" sz="1600" kern="100" dirty="0" err="1">
                          <a:effectLst/>
                          <a:latin typeface="Arial" panose="020B0604020202020204" pitchFamily="34" charset="0"/>
                          <a:cs typeface="Arial" panose="020B0604020202020204" pitchFamily="34" charset="0"/>
                        </a:rPr>
                        <a:t>Mikal</a:t>
                      </a:r>
                      <a:r>
                        <a:rPr lang="ro-RO" sz="1600" kern="100" dirty="0">
                          <a:effectLst/>
                          <a:latin typeface="Arial" panose="020B0604020202020204" pitchFamily="34" charset="0"/>
                          <a:cs typeface="Arial" panose="020B0604020202020204" pitchFamily="34" charset="0"/>
                        </a:rPr>
                        <a:t> Flash -3kg/ha;</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dirty="0" err="1">
                          <a:effectLst/>
                          <a:latin typeface="Arial" panose="020B0604020202020204" pitchFamily="34" charset="0"/>
                          <a:cs typeface="Arial" panose="020B0604020202020204" pitchFamily="34" charset="0"/>
                        </a:rPr>
                        <a:t>Melody</a:t>
                      </a:r>
                      <a:r>
                        <a:rPr lang="ro-RO" sz="1600" kern="100" dirty="0">
                          <a:effectLst/>
                          <a:latin typeface="Arial" panose="020B0604020202020204" pitchFamily="34" charset="0"/>
                          <a:cs typeface="Arial" panose="020B0604020202020204" pitchFamily="34" charset="0"/>
                        </a:rPr>
                        <a:t> Compact 49 WG – 2kg/ha; /</a:t>
                      </a:r>
                      <a:r>
                        <a:rPr lang="ro-RO" sz="1600" kern="100" dirty="0" err="1">
                          <a:effectLst/>
                          <a:latin typeface="Arial" panose="020B0604020202020204" pitchFamily="34" charset="0"/>
                          <a:cs typeface="Arial" panose="020B0604020202020204" pitchFamily="34" charset="0"/>
                        </a:rPr>
                        <a:t>Mikal</a:t>
                      </a:r>
                      <a:r>
                        <a:rPr lang="ro-RO" sz="1600" kern="100" dirty="0">
                          <a:effectLst/>
                          <a:latin typeface="Arial" panose="020B0604020202020204" pitchFamily="34" charset="0"/>
                          <a:cs typeface="Arial" panose="020B0604020202020204" pitchFamily="34" charset="0"/>
                        </a:rPr>
                        <a:t> Flash -3kg/ha;</a:t>
                      </a:r>
                    </a:p>
                    <a:p>
                      <a:pPr>
                        <a:buNone/>
                      </a:pPr>
                      <a:r>
                        <a:rPr lang="ro-RO" sz="1600" kern="100" dirty="0" err="1">
                          <a:effectLst/>
                          <a:latin typeface="Arial" panose="020B0604020202020204" pitchFamily="34" charset="0"/>
                          <a:cs typeface="Arial" panose="020B0604020202020204" pitchFamily="34" charset="0"/>
                        </a:rPr>
                        <a:t>Profiler</a:t>
                      </a:r>
                      <a:r>
                        <a:rPr lang="ro-RO" sz="1600" kern="100" dirty="0">
                          <a:effectLst/>
                          <a:latin typeface="Arial" panose="020B0604020202020204" pitchFamily="34" charset="0"/>
                          <a:cs typeface="Arial" panose="020B0604020202020204" pitchFamily="34" charset="0"/>
                        </a:rPr>
                        <a:t> 71.1 WG- 2,5 kg/ha /</a:t>
                      </a:r>
                      <a:r>
                        <a:rPr lang="ro-RO" sz="1600" kern="100" dirty="0" err="1">
                          <a:effectLst/>
                          <a:latin typeface="Arial" panose="020B0604020202020204" pitchFamily="34" charset="0"/>
                          <a:cs typeface="Arial" panose="020B0604020202020204" pitchFamily="34" charset="0"/>
                        </a:rPr>
                        <a:t>Coprantol</a:t>
                      </a:r>
                      <a:r>
                        <a:rPr lang="ro-RO" sz="1600" kern="100" dirty="0">
                          <a:effectLst/>
                          <a:latin typeface="Arial" panose="020B0604020202020204" pitchFamily="34" charset="0"/>
                          <a:cs typeface="Arial" panose="020B0604020202020204" pitchFamily="34" charset="0"/>
                        </a:rPr>
                        <a:t> Duo – 2,5 kg/ha</a:t>
                      </a:r>
                    </a:p>
                    <a:p>
                      <a:pPr>
                        <a:buNone/>
                      </a:pPr>
                      <a:r>
                        <a:rPr lang="ro-RO" sz="1600" kern="100" dirty="0" err="1">
                          <a:effectLst/>
                          <a:latin typeface="Arial" panose="020B0604020202020204" pitchFamily="34" charset="0"/>
                          <a:cs typeface="Arial" panose="020B0604020202020204" pitchFamily="34" charset="0"/>
                        </a:rPr>
                        <a:t>Zetanil</a:t>
                      </a:r>
                      <a:r>
                        <a:rPr lang="ro-RO" sz="1600" kern="100" dirty="0">
                          <a:effectLst/>
                          <a:latin typeface="Arial" panose="020B0604020202020204" pitchFamily="34" charset="0"/>
                          <a:cs typeface="Arial" panose="020B0604020202020204" pitchFamily="34" charset="0"/>
                        </a:rPr>
                        <a:t> WG – 0,4 kg/ha</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341245240"/>
                  </a:ext>
                </a:extLst>
              </a:tr>
              <a:tr h="580347">
                <a:tc>
                  <a:txBody>
                    <a:bodyPr/>
                    <a:lstStyle/>
                    <a:p>
                      <a:pPr>
                        <a:buNone/>
                      </a:pPr>
                      <a:r>
                        <a:rPr lang="ro-RO" sz="1600" b="1" kern="100" dirty="0">
                          <a:effectLst/>
                          <a:latin typeface="Arial" panose="020B0604020202020204" pitchFamily="34" charset="0"/>
                          <a:cs typeface="Arial" panose="020B0604020202020204" pitchFamily="34" charset="0"/>
                        </a:rPr>
                        <a:t>Făinare</a:t>
                      </a:r>
                      <a:endParaRPr lang="ro-RO" sz="16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dirty="0" err="1">
                          <a:effectLst/>
                          <a:latin typeface="Arial" panose="020B0604020202020204" pitchFamily="34" charset="0"/>
                          <a:cs typeface="Arial" panose="020B0604020202020204" pitchFamily="34" charset="0"/>
                        </a:rPr>
                        <a:t>Topas</a:t>
                      </a:r>
                      <a:r>
                        <a:rPr lang="ro-RO" sz="1600" kern="100" dirty="0">
                          <a:effectLst/>
                          <a:latin typeface="Arial" panose="020B0604020202020204" pitchFamily="34" charset="0"/>
                          <a:cs typeface="Arial" panose="020B0604020202020204" pitchFamily="34" charset="0"/>
                        </a:rPr>
                        <a:t> 100 EC- 0,35 l/ha; /</a:t>
                      </a:r>
                      <a:r>
                        <a:rPr lang="ro-RO" sz="1600" kern="100" dirty="0" err="1">
                          <a:effectLst/>
                          <a:latin typeface="Arial" panose="020B0604020202020204" pitchFamily="34" charset="0"/>
                          <a:cs typeface="Arial" panose="020B0604020202020204" pitchFamily="34" charset="0"/>
                        </a:rPr>
                        <a:t>Talendo</a:t>
                      </a:r>
                      <a:r>
                        <a:rPr lang="ro-RO" sz="1600" kern="100" dirty="0">
                          <a:effectLst/>
                          <a:latin typeface="Arial" panose="020B0604020202020204" pitchFamily="34" charset="0"/>
                          <a:cs typeface="Arial" panose="020B0604020202020204" pitchFamily="34" charset="0"/>
                        </a:rPr>
                        <a:t> – 0,3 l/ha; /</a:t>
                      </a:r>
                      <a:r>
                        <a:rPr lang="ro-RO" sz="1600" kern="100" dirty="0" err="1">
                          <a:effectLst/>
                          <a:latin typeface="Arial" panose="020B0604020202020204" pitchFamily="34" charset="0"/>
                          <a:cs typeface="Arial" panose="020B0604020202020204" pitchFamily="34" charset="0"/>
                        </a:rPr>
                        <a:t>Tiovit</a:t>
                      </a:r>
                      <a:r>
                        <a:rPr lang="ro-RO" sz="1600" kern="100" dirty="0">
                          <a:effectLst/>
                          <a:latin typeface="Arial" panose="020B0604020202020204" pitchFamily="34" charset="0"/>
                          <a:cs typeface="Arial" panose="020B0604020202020204" pitchFamily="34" charset="0"/>
                        </a:rPr>
                        <a:t> jet – 3 kg/ha; /</a:t>
                      </a:r>
                      <a:r>
                        <a:rPr lang="ro-RO" sz="1600" kern="100" dirty="0" err="1">
                          <a:effectLst/>
                          <a:latin typeface="Arial" panose="020B0604020202020204" pitchFamily="34" charset="0"/>
                          <a:cs typeface="Arial" panose="020B0604020202020204" pitchFamily="34" charset="0"/>
                        </a:rPr>
                        <a:t>Karathane</a:t>
                      </a:r>
                      <a:r>
                        <a:rPr lang="ro-RO" sz="1600" kern="100" dirty="0">
                          <a:effectLst/>
                          <a:latin typeface="Arial" panose="020B0604020202020204" pitchFamily="34" charset="0"/>
                          <a:cs typeface="Arial" panose="020B0604020202020204" pitchFamily="34" charset="0"/>
                        </a:rPr>
                        <a:t> </a:t>
                      </a:r>
                      <a:r>
                        <a:rPr lang="ro-RO" sz="1600" kern="100" dirty="0" err="1">
                          <a:effectLst/>
                          <a:latin typeface="Arial" panose="020B0604020202020204" pitchFamily="34" charset="0"/>
                          <a:cs typeface="Arial" panose="020B0604020202020204" pitchFamily="34" charset="0"/>
                        </a:rPr>
                        <a:t>Gold</a:t>
                      </a:r>
                      <a:r>
                        <a:rPr lang="ro-RO" sz="1600" kern="100" dirty="0">
                          <a:effectLst/>
                          <a:latin typeface="Arial" panose="020B0604020202020204" pitchFamily="34" charset="0"/>
                          <a:cs typeface="Arial" panose="020B0604020202020204" pitchFamily="34" charset="0"/>
                        </a:rPr>
                        <a:t>  - 0,4 l/ha; /</a:t>
                      </a:r>
                      <a:r>
                        <a:rPr lang="ro-RO" sz="1600" kern="100" dirty="0" err="1">
                          <a:effectLst/>
                          <a:latin typeface="Arial" panose="020B0604020202020204" pitchFamily="34" charset="0"/>
                          <a:cs typeface="Arial" panose="020B0604020202020204" pitchFamily="34" charset="0"/>
                        </a:rPr>
                        <a:t>Cyflamid</a:t>
                      </a:r>
                      <a:r>
                        <a:rPr lang="ro-RO" sz="1600" kern="100" dirty="0">
                          <a:effectLst/>
                          <a:latin typeface="Arial" panose="020B0604020202020204" pitchFamily="34" charset="0"/>
                          <a:cs typeface="Arial" panose="020B0604020202020204" pitchFamily="34" charset="0"/>
                        </a:rPr>
                        <a:t> 5 EW – 0,3 l/ha; </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dirty="0" err="1">
                          <a:effectLst/>
                          <a:latin typeface="Arial" panose="020B0604020202020204" pitchFamily="34" charset="0"/>
                          <a:cs typeface="Arial" panose="020B0604020202020204" pitchFamily="34" charset="0"/>
                        </a:rPr>
                        <a:t>Flosul</a:t>
                      </a:r>
                      <a:r>
                        <a:rPr lang="ro-RO" sz="1600" kern="100" dirty="0">
                          <a:effectLst/>
                          <a:latin typeface="Arial" panose="020B0604020202020204" pitchFamily="34" charset="0"/>
                          <a:cs typeface="Arial" panose="020B0604020202020204" pitchFamily="34" charset="0"/>
                        </a:rPr>
                        <a:t> – 3 l/ha;</a:t>
                      </a:r>
                    </a:p>
                    <a:p>
                      <a:pPr>
                        <a:buNone/>
                      </a:pPr>
                      <a:r>
                        <a:rPr lang="ro-RO" sz="1600" kern="100" dirty="0" err="1">
                          <a:effectLst/>
                          <a:latin typeface="Arial" panose="020B0604020202020204" pitchFamily="34" charset="0"/>
                          <a:cs typeface="Arial" panose="020B0604020202020204" pitchFamily="34" charset="0"/>
                        </a:rPr>
                        <a:t>Dynali</a:t>
                      </a:r>
                      <a:r>
                        <a:rPr lang="ro-RO" sz="1600" kern="100" dirty="0">
                          <a:effectLst/>
                          <a:latin typeface="Arial" panose="020B0604020202020204" pitchFamily="34" charset="0"/>
                          <a:cs typeface="Arial" panose="020B0604020202020204" pitchFamily="34" charset="0"/>
                        </a:rPr>
                        <a:t> – 0,65 l/ha;</a:t>
                      </a:r>
                    </a:p>
                    <a:p>
                      <a:pPr>
                        <a:buNone/>
                      </a:pPr>
                      <a:r>
                        <a:rPr lang="ro-RO" sz="1600" kern="100" dirty="0" err="1">
                          <a:effectLst/>
                          <a:latin typeface="Arial" panose="020B0604020202020204" pitchFamily="34" charset="0"/>
                          <a:cs typeface="Arial" panose="020B0604020202020204" pitchFamily="34" charset="0"/>
                        </a:rPr>
                        <a:t>Tiovit</a:t>
                      </a:r>
                      <a:r>
                        <a:rPr lang="ro-RO" sz="1600" kern="100" dirty="0">
                          <a:effectLst/>
                          <a:latin typeface="Arial" panose="020B0604020202020204" pitchFamily="34" charset="0"/>
                          <a:cs typeface="Arial" panose="020B0604020202020204" pitchFamily="34" charset="0"/>
                        </a:rPr>
                        <a:t> jet – 3kg/ha; </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dirty="0">
                          <a:effectLst/>
                          <a:latin typeface="Arial" panose="020B0604020202020204" pitchFamily="34" charset="0"/>
                          <a:cs typeface="Arial" panose="020B0604020202020204" pitchFamily="34" charset="0"/>
                        </a:rPr>
                        <a:t>Flint Max 75 WG – 0,16 kg/ha /Luna </a:t>
                      </a:r>
                      <a:r>
                        <a:rPr lang="ro-RO" sz="1600" kern="100" dirty="0" err="1">
                          <a:effectLst/>
                          <a:latin typeface="Arial" panose="020B0604020202020204" pitchFamily="34" charset="0"/>
                          <a:cs typeface="Arial" panose="020B0604020202020204" pitchFamily="34" charset="0"/>
                        </a:rPr>
                        <a:t>Experience</a:t>
                      </a:r>
                      <a:r>
                        <a:rPr lang="ro-RO" sz="1600" kern="100" dirty="0">
                          <a:effectLst/>
                          <a:latin typeface="Arial" panose="020B0604020202020204" pitchFamily="34" charset="0"/>
                          <a:cs typeface="Arial" panose="020B0604020202020204" pitchFamily="34" charset="0"/>
                        </a:rPr>
                        <a:t> 400 SC – 0,375 l/ha; /</a:t>
                      </a:r>
                      <a:r>
                        <a:rPr lang="ro-RO" sz="1600" kern="100" dirty="0" err="1">
                          <a:effectLst/>
                          <a:latin typeface="Arial" panose="020B0604020202020204" pitchFamily="34" charset="0"/>
                          <a:cs typeface="Arial" panose="020B0604020202020204" pitchFamily="34" charset="0"/>
                        </a:rPr>
                        <a:t>Topas</a:t>
                      </a:r>
                      <a:r>
                        <a:rPr lang="ro-RO" sz="1600" kern="100" dirty="0">
                          <a:effectLst/>
                          <a:latin typeface="Arial" panose="020B0604020202020204" pitchFamily="34" charset="0"/>
                          <a:cs typeface="Arial" panose="020B0604020202020204" pitchFamily="34" charset="0"/>
                        </a:rPr>
                        <a:t> 100 EC- 0,35 l/ha; /</a:t>
                      </a:r>
                      <a:r>
                        <a:rPr lang="ro-RO" sz="1600" kern="100" dirty="0" err="1">
                          <a:effectLst/>
                          <a:latin typeface="Arial" panose="020B0604020202020204" pitchFamily="34" charset="0"/>
                          <a:cs typeface="Arial" panose="020B0604020202020204" pitchFamily="34" charset="0"/>
                        </a:rPr>
                        <a:t>Dynali</a:t>
                      </a:r>
                      <a:r>
                        <a:rPr lang="ro-RO" sz="1600" kern="100" dirty="0">
                          <a:effectLst/>
                          <a:latin typeface="Arial" panose="020B0604020202020204" pitchFamily="34" charset="0"/>
                          <a:cs typeface="Arial" panose="020B0604020202020204" pitchFamily="34" charset="0"/>
                        </a:rPr>
                        <a:t> – 0,65 l/ha; /Prosper 300 CS – 1l/ha; /</a:t>
                      </a:r>
                      <a:r>
                        <a:rPr lang="ro-RO" sz="1600" kern="100" dirty="0" err="1">
                          <a:effectLst/>
                          <a:latin typeface="Arial" panose="020B0604020202020204" pitchFamily="34" charset="0"/>
                          <a:cs typeface="Arial" panose="020B0604020202020204" pitchFamily="34" charset="0"/>
                        </a:rPr>
                        <a:t>Kumulus</a:t>
                      </a:r>
                      <a:r>
                        <a:rPr lang="ro-RO" sz="1600" kern="100" dirty="0">
                          <a:effectLst/>
                          <a:latin typeface="Arial" panose="020B0604020202020204" pitchFamily="34" charset="0"/>
                          <a:cs typeface="Arial" panose="020B0604020202020204" pitchFamily="34" charset="0"/>
                        </a:rPr>
                        <a:t> DF – 3,5 kg/ha</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2842533885"/>
                  </a:ext>
                </a:extLst>
              </a:tr>
              <a:tr h="471133">
                <a:tc>
                  <a:txBody>
                    <a:bodyPr/>
                    <a:lstStyle/>
                    <a:p>
                      <a:pPr>
                        <a:buNone/>
                      </a:pPr>
                      <a:r>
                        <a:rPr lang="ro-RO" sz="1600" b="1" kern="100" dirty="0">
                          <a:effectLst/>
                          <a:latin typeface="Arial" panose="020B0604020202020204" pitchFamily="34" charset="0"/>
                          <a:cs typeface="Arial" panose="020B0604020202020204" pitchFamily="34" charset="0"/>
                        </a:rPr>
                        <a:t>Putregai cenușiu</a:t>
                      </a:r>
                      <a:endParaRPr lang="ro-RO" sz="16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a:effectLst/>
                          <a:latin typeface="Arial" panose="020B0604020202020204" pitchFamily="34" charset="0"/>
                          <a:cs typeface="Arial" panose="020B0604020202020204" pitchFamily="34" charset="0"/>
                        </a:rPr>
                        <a:t> </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a:effectLst/>
                          <a:latin typeface="Arial" panose="020B0604020202020204" pitchFamily="34" charset="0"/>
                          <a:cs typeface="Arial" panose="020B0604020202020204" pitchFamily="34" charset="0"/>
                        </a:rPr>
                        <a:t>Teldor 500 SC – 1l/ha;</a:t>
                      </a:r>
                    </a:p>
                    <a:p>
                      <a:pPr>
                        <a:buNone/>
                      </a:pPr>
                      <a:r>
                        <a:rPr lang="ro-RO" sz="1600" kern="100">
                          <a:effectLst/>
                          <a:latin typeface="Arial" panose="020B0604020202020204" pitchFamily="34" charset="0"/>
                          <a:cs typeface="Arial" panose="020B0604020202020204" pitchFamily="34" charset="0"/>
                        </a:rPr>
                        <a:t> </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dirty="0" err="1">
                          <a:effectLst/>
                          <a:latin typeface="Arial" panose="020B0604020202020204" pitchFamily="34" charset="0"/>
                          <a:cs typeface="Arial" panose="020B0604020202020204" pitchFamily="34" charset="0"/>
                        </a:rPr>
                        <a:t>Teldor</a:t>
                      </a:r>
                      <a:r>
                        <a:rPr lang="ro-RO" sz="1600" kern="100" dirty="0">
                          <a:effectLst/>
                          <a:latin typeface="Arial" panose="020B0604020202020204" pitchFamily="34" charset="0"/>
                          <a:cs typeface="Arial" panose="020B0604020202020204" pitchFamily="34" charset="0"/>
                        </a:rPr>
                        <a:t> 500 SC – 1l/ha;</a:t>
                      </a:r>
                    </a:p>
                    <a:p>
                      <a:pPr>
                        <a:buNone/>
                      </a:pPr>
                      <a:r>
                        <a:rPr lang="ro-RO" sz="1600" kern="100" dirty="0">
                          <a:effectLst/>
                          <a:latin typeface="Arial" panose="020B0604020202020204" pitchFamily="34" charset="0"/>
                          <a:cs typeface="Arial" panose="020B0604020202020204" pitchFamily="34" charset="0"/>
                        </a:rPr>
                        <a:t>Serenade ASO – 4 l/ha;</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528923776"/>
                  </a:ext>
                </a:extLst>
              </a:tr>
              <a:tr h="256676">
                <a:tc>
                  <a:txBody>
                    <a:bodyPr/>
                    <a:lstStyle/>
                    <a:p>
                      <a:pPr>
                        <a:buNone/>
                      </a:pPr>
                      <a:r>
                        <a:rPr lang="ro-RO" sz="1600" b="1" kern="100" dirty="0">
                          <a:effectLst/>
                          <a:latin typeface="Arial" panose="020B0604020202020204" pitchFamily="34" charset="0"/>
                          <a:cs typeface="Arial" panose="020B0604020202020204" pitchFamily="34" charset="0"/>
                        </a:rPr>
                        <a:t>Acarieni</a:t>
                      </a:r>
                      <a:endParaRPr lang="ro-RO" sz="16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a:effectLst/>
                          <a:latin typeface="Arial" panose="020B0604020202020204" pitchFamily="34" charset="0"/>
                          <a:cs typeface="Arial" panose="020B0604020202020204" pitchFamily="34" charset="0"/>
                        </a:rPr>
                        <a:t>Orthus – 0,6 l/ha</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a:effectLst/>
                          <a:latin typeface="Arial" panose="020B0604020202020204" pitchFamily="34" charset="0"/>
                          <a:cs typeface="Arial" panose="020B0604020202020204" pitchFamily="34" charset="0"/>
                        </a:rPr>
                        <a:t>Orthus – 0,6 l/ha</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a:effectLst/>
                          <a:latin typeface="Arial" panose="020B0604020202020204" pitchFamily="34" charset="0"/>
                          <a:cs typeface="Arial" panose="020B0604020202020204" pitchFamily="34" charset="0"/>
                        </a:rPr>
                        <a:t>Nisorun 10 WP – 0,5 kg/ha</a:t>
                      </a:r>
                      <a:endParaRPr lang="ro-RO" sz="1600"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293807898"/>
                  </a:ext>
                </a:extLst>
              </a:tr>
              <a:tr h="706700">
                <a:tc>
                  <a:txBody>
                    <a:bodyPr/>
                    <a:lstStyle/>
                    <a:p>
                      <a:pPr>
                        <a:buNone/>
                      </a:pPr>
                      <a:r>
                        <a:rPr lang="ro-RO" sz="1600" b="1" kern="100" dirty="0">
                          <a:effectLst/>
                          <a:latin typeface="Arial" panose="020B0604020202020204" pitchFamily="34" charset="0"/>
                          <a:cs typeface="Arial" panose="020B0604020202020204" pitchFamily="34" charset="0"/>
                        </a:rPr>
                        <a:t>Moliile strugurilor</a:t>
                      </a:r>
                      <a:endParaRPr lang="ro-RO" sz="16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dirty="0" err="1">
                          <a:effectLst/>
                          <a:latin typeface="Arial" panose="020B0604020202020204" pitchFamily="34" charset="0"/>
                          <a:cs typeface="Arial" panose="020B0604020202020204" pitchFamily="34" charset="0"/>
                        </a:rPr>
                        <a:t>Milbecknoc</a:t>
                      </a:r>
                      <a:r>
                        <a:rPr lang="ro-RO" sz="1600" kern="100" dirty="0">
                          <a:effectLst/>
                          <a:latin typeface="Arial" panose="020B0604020202020204" pitchFamily="34" charset="0"/>
                          <a:cs typeface="Arial" panose="020B0604020202020204" pitchFamily="34" charset="0"/>
                        </a:rPr>
                        <a:t> – 0,075%;</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dirty="0" err="1">
                          <a:effectLst/>
                          <a:latin typeface="Arial" panose="020B0604020202020204" pitchFamily="34" charset="0"/>
                          <a:cs typeface="Arial" panose="020B0604020202020204" pitchFamily="34" charset="0"/>
                        </a:rPr>
                        <a:t>Milbecknoc</a:t>
                      </a:r>
                      <a:r>
                        <a:rPr lang="ro-RO" sz="1600" kern="100" dirty="0">
                          <a:effectLst/>
                          <a:latin typeface="Arial" panose="020B0604020202020204" pitchFamily="34" charset="0"/>
                          <a:cs typeface="Arial" panose="020B0604020202020204" pitchFamily="34" charset="0"/>
                        </a:rPr>
                        <a:t> – 0,075%;</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buNone/>
                      </a:pPr>
                      <a:r>
                        <a:rPr lang="ro-RO" sz="1600" kern="100" dirty="0">
                          <a:effectLst/>
                          <a:latin typeface="Arial" panose="020B0604020202020204" pitchFamily="34" charset="0"/>
                          <a:cs typeface="Arial" panose="020B0604020202020204" pitchFamily="34" charset="0"/>
                        </a:rPr>
                        <a:t>Karate </a:t>
                      </a:r>
                      <a:r>
                        <a:rPr lang="ro-RO" sz="1600" kern="100" dirty="0" err="1">
                          <a:effectLst/>
                          <a:latin typeface="Arial" panose="020B0604020202020204" pitchFamily="34" charset="0"/>
                          <a:cs typeface="Arial" panose="020B0604020202020204" pitchFamily="34" charset="0"/>
                        </a:rPr>
                        <a:t>Zeon</a:t>
                      </a:r>
                      <a:r>
                        <a:rPr lang="ro-RO" sz="1600" kern="100" dirty="0">
                          <a:effectLst/>
                          <a:latin typeface="Arial" panose="020B0604020202020204" pitchFamily="34" charset="0"/>
                          <a:cs typeface="Arial" panose="020B0604020202020204" pitchFamily="34" charset="0"/>
                        </a:rPr>
                        <a:t> – 0,15 l/ha; /Decis Expert 100 EC – 75 ml/ha;</a:t>
                      </a:r>
                    </a:p>
                    <a:p>
                      <a:pPr>
                        <a:buNone/>
                      </a:pPr>
                      <a:r>
                        <a:rPr lang="ro-RO" sz="1600" kern="100" dirty="0" err="1">
                          <a:effectLst/>
                          <a:latin typeface="Arial" panose="020B0604020202020204" pitchFamily="34" charset="0"/>
                          <a:cs typeface="Arial" panose="020B0604020202020204" pitchFamily="34" charset="0"/>
                        </a:rPr>
                        <a:t>Krima</a:t>
                      </a:r>
                      <a:r>
                        <a:rPr lang="ro-RO" sz="1600" kern="100" dirty="0">
                          <a:effectLst/>
                          <a:latin typeface="Arial" panose="020B0604020202020204" pitchFamily="34" charset="0"/>
                          <a:cs typeface="Arial" panose="020B0604020202020204" pitchFamily="34" charset="0"/>
                        </a:rPr>
                        <a:t> 20 SG – 0,250 kg/ha</a:t>
                      </a:r>
                      <a:endParaRPr lang="ro-RO" sz="16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816979955"/>
                  </a:ext>
                </a:extLst>
              </a:tr>
            </a:tbl>
          </a:graphicData>
        </a:graphic>
      </p:graphicFrame>
      <p:sp>
        <p:nvSpPr>
          <p:cNvPr id="34" name="CasetăText 33">
            <a:extLst>
              <a:ext uri="{FF2B5EF4-FFF2-40B4-BE49-F238E27FC236}">
                <a16:creationId xmlns:a16="http://schemas.microsoft.com/office/drawing/2014/main" id="{309A9877-AD1C-E82C-5E54-78D926DDDF82}"/>
              </a:ext>
            </a:extLst>
          </p:cNvPr>
          <p:cNvSpPr txBox="1"/>
          <p:nvPr/>
        </p:nvSpPr>
        <p:spPr>
          <a:xfrm>
            <a:off x="17518585" y="23033411"/>
            <a:ext cx="10588978" cy="404598"/>
          </a:xfrm>
          <a:prstGeom prst="rect">
            <a:avLst/>
          </a:prstGeom>
          <a:noFill/>
        </p:spPr>
        <p:txBody>
          <a:bodyPr wrap="square">
            <a:spAutoFit/>
          </a:bodyPr>
          <a:lstStyle/>
          <a:p>
            <a:pPr algn="ctr">
              <a:lnSpc>
                <a:spcPct val="125000"/>
              </a:lnSpc>
              <a:buNone/>
              <a:tabLst>
                <a:tab pos="685800" algn="l"/>
              </a:tabLst>
            </a:pPr>
            <a:r>
              <a:rPr lang="ro-RO" sz="1800" b="1" i="1" dirty="0" err="1">
                <a:effectLst/>
                <a:latin typeface="Arial" panose="020B0604020202020204" pitchFamily="34" charset="0"/>
                <a:ea typeface="Calibri" panose="020F0502020204030204" pitchFamily="34" charset="0"/>
                <a:cs typeface="Arial" panose="020B0604020202020204" pitchFamily="34" charset="0"/>
              </a:rPr>
              <a:t>Evoluţia</a:t>
            </a:r>
            <a:r>
              <a:rPr lang="ro-RO" sz="1800" b="1" i="1" dirty="0">
                <a:effectLst/>
                <a:latin typeface="Arial" panose="020B0604020202020204" pitchFamily="34" charset="0"/>
                <a:ea typeface="Calibri" panose="020F0502020204030204" pitchFamily="34" charset="0"/>
                <a:cs typeface="Arial" panose="020B0604020202020204" pitchFamily="34" charset="0"/>
              </a:rPr>
              <a:t> fenologică a soiurilor luate în studiu</a:t>
            </a:r>
            <a:endParaRPr lang="ro-RO" sz="1800" b="1" i="1" dirty="0">
              <a:effectLst/>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41" name="Tabel 40">
            <a:extLst>
              <a:ext uri="{FF2B5EF4-FFF2-40B4-BE49-F238E27FC236}">
                <a16:creationId xmlns:a16="http://schemas.microsoft.com/office/drawing/2014/main" id="{88A4FAD2-A57C-9412-C087-5878A093F009}"/>
              </a:ext>
            </a:extLst>
          </p:cNvPr>
          <p:cNvGraphicFramePr>
            <a:graphicFrameLocks noGrp="1"/>
          </p:cNvGraphicFramePr>
          <p:nvPr>
            <p:extLst>
              <p:ext uri="{D42A27DB-BD31-4B8C-83A1-F6EECF244321}">
                <p14:modId xmlns:p14="http://schemas.microsoft.com/office/powerpoint/2010/main" val="876345326"/>
              </p:ext>
            </p:extLst>
          </p:nvPr>
        </p:nvGraphicFramePr>
        <p:xfrm>
          <a:off x="2292377" y="23525563"/>
          <a:ext cx="12937613" cy="6323546"/>
        </p:xfrm>
        <a:graphic>
          <a:graphicData uri="http://schemas.openxmlformats.org/drawingml/2006/table">
            <a:tbl>
              <a:tblPr firstRow="1" firstCol="1" lastRow="1" lastCol="1" bandRow="1" bandCol="1">
                <a:tableStyleId>{5940675A-B579-460E-94D1-54222C63F5DA}</a:tableStyleId>
              </a:tblPr>
              <a:tblGrid>
                <a:gridCol w="6823268">
                  <a:extLst>
                    <a:ext uri="{9D8B030D-6E8A-4147-A177-3AD203B41FA5}">
                      <a16:colId xmlns:a16="http://schemas.microsoft.com/office/drawing/2014/main" val="1180194038"/>
                    </a:ext>
                  </a:extLst>
                </a:gridCol>
                <a:gridCol w="3516198">
                  <a:extLst>
                    <a:ext uri="{9D8B030D-6E8A-4147-A177-3AD203B41FA5}">
                      <a16:colId xmlns:a16="http://schemas.microsoft.com/office/drawing/2014/main" val="1687187135"/>
                    </a:ext>
                  </a:extLst>
                </a:gridCol>
                <a:gridCol w="2598147">
                  <a:extLst>
                    <a:ext uri="{9D8B030D-6E8A-4147-A177-3AD203B41FA5}">
                      <a16:colId xmlns:a16="http://schemas.microsoft.com/office/drawing/2014/main" val="1145367204"/>
                    </a:ext>
                  </a:extLst>
                </a:gridCol>
              </a:tblGrid>
              <a:tr h="435108">
                <a:tc>
                  <a:txBody>
                    <a:bodyPr/>
                    <a:lstStyle/>
                    <a:p>
                      <a:pPr algn="ctr">
                        <a:lnSpc>
                          <a:spcPct val="110000"/>
                        </a:lnSpc>
                        <a:spcBef>
                          <a:spcPts val="240"/>
                        </a:spcBef>
                        <a:spcAft>
                          <a:spcPts val="240"/>
                        </a:spcAft>
                        <a:buNone/>
                      </a:pPr>
                      <a:r>
                        <a:rPr lang="ro-RO" sz="2400" b="1" dirty="0">
                          <a:effectLst/>
                        </a:rPr>
                        <a:t>Elemente climatice analizate</a:t>
                      </a:r>
                      <a:endParaRPr lang="ro-RO" sz="2400" b="1"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solidFill>
                      <a:schemeClr val="accent4">
                        <a:lumMod val="20000"/>
                        <a:lumOff val="80000"/>
                      </a:schemeClr>
                    </a:solidFill>
                  </a:tcPr>
                </a:tc>
                <a:tc>
                  <a:txBody>
                    <a:bodyPr/>
                    <a:lstStyle/>
                    <a:p>
                      <a:pPr algn="ctr">
                        <a:lnSpc>
                          <a:spcPct val="110000"/>
                        </a:lnSpc>
                        <a:spcBef>
                          <a:spcPts val="240"/>
                        </a:spcBef>
                        <a:spcAft>
                          <a:spcPts val="240"/>
                        </a:spcAft>
                        <a:buNone/>
                      </a:pPr>
                      <a:r>
                        <a:rPr lang="ro-RO" sz="2400" b="1" dirty="0">
                          <a:effectLst/>
                        </a:rPr>
                        <a:t>Media multianuală</a:t>
                      </a:r>
                      <a:endParaRPr lang="ro-RO" sz="2400" b="1"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solidFill>
                      <a:schemeClr val="accent4">
                        <a:lumMod val="20000"/>
                        <a:lumOff val="80000"/>
                      </a:schemeClr>
                    </a:solidFill>
                  </a:tcPr>
                </a:tc>
                <a:tc>
                  <a:txBody>
                    <a:bodyPr/>
                    <a:lstStyle/>
                    <a:p>
                      <a:pPr algn="ctr">
                        <a:lnSpc>
                          <a:spcPct val="110000"/>
                        </a:lnSpc>
                        <a:spcBef>
                          <a:spcPts val="240"/>
                        </a:spcBef>
                        <a:spcAft>
                          <a:spcPts val="240"/>
                        </a:spcAft>
                        <a:buNone/>
                      </a:pPr>
                      <a:r>
                        <a:rPr lang="ro-RO" sz="2400" b="1" dirty="0">
                          <a:effectLst/>
                        </a:rPr>
                        <a:t>2025</a:t>
                      </a:r>
                      <a:endParaRPr lang="ro-RO" sz="2400" b="1"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solidFill>
                      <a:schemeClr val="accent4">
                        <a:lumMod val="20000"/>
                        <a:lumOff val="80000"/>
                      </a:schemeClr>
                    </a:solidFill>
                  </a:tcPr>
                </a:tc>
                <a:extLst>
                  <a:ext uri="{0D108BD9-81ED-4DB2-BD59-A6C34878D82A}">
                    <a16:rowId xmlns:a16="http://schemas.microsoft.com/office/drawing/2014/main" val="3060154881"/>
                  </a:ext>
                </a:extLst>
              </a:tr>
              <a:tr h="290000">
                <a:tc>
                  <a:txBody>
                    <a:bodyPr/>
                    <a:lstStyle/>
                    <a:p>
                      <a:pPr>
                        <a:lnSpc>
                          <a:spcPct val="110000"/>
                        </a:lnSpc>
                        <a:spcBef>
                          <a:spcPts val="240"/>
                        </a:spcBef>
                        <a:spcAft>
                          <a:spcPts val="240"/>
                        </a:spcAft>
                        <a:buNone/>
                      </a:pPr>
                      <a:r>
                        <a:rPr lang="ro-RO" sz="1600" dirty="0" err="1">
                          <a:effectLst/>
                        </a:rPr>
                        <a:t>Bilanţul</a:t>
                      </a:r>
                      <a:r>
                        <a:rPr lang="ro-RO" sz="1600" dirty="0">
                          <a:effectLst/>
                        </a:rPr>
                        <a:t> termic global, (</a:t>
                      </a:r>
                      <a:r>
                        <a:rPr lang="ro-RO" sz="1600" dirty="0">
                          <a:effectLst/>
                          <a:sym typeface="Symbol" panose="05050102010706020507" pitchFamily="18" charset="2"/>
                        </a:rPr>
                        <a:t></a:t>
                      </a:r>
                      <a:r>
                        <a:rPr lang="ro-RO" sz="1600" dirty="0" err="1">
                          <a:effectLst/>
                        </a:rPr>
                        <a:t>t°g</a:t>
                      </a:r>
                      <a:r>
                        <a:rPr lang="ro-RO" sz="1600" dirty="0">
                          <a:effectLst/>
                        </a:rPr>
                        <a:t>)</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a:effectLst/>
                        </a:rPr>
                        <a:t>4580,4</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lnSpc>
                          <a:spcPct val="110000"/>
                        </a:lnSpc>
                        <a:spcBef>
                          <a:spcPts val="240"/>
                        </a:spcBef>
                        <a:spcAft>
                          <a:spcPts val="240"/>
                        </a:spcAft>
                        <a:buNone/>
                      </a:pPr>
                      <a:r>
                        <a:rPr lang="ro-RO" sz="1600">
                          <a:effectLst/>
                        </a:rPr>
                        <a:t>5121,45</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783023906"/>
                  </a:ext>
                </a:extLst>
              </a:tr>
              <a:tr h="290000">
                <a:tc>
                  <a:txBody>
                    <a:bodyPr/>
                    <a:lstStyle/>
                    <a:p>
                      <a:pPr>
                        <a:lnSpc>
                          <a:spcPct val="110000"/>
                        </a:lnSpc>
                        <a:spcBef>
                          <a:spcPts val="240"/>
                        </a:spcBef>
                        <a:spcAft>
                          <a:spcPts val="240"/>
                        </a:spcAft>
                        <a:buNone/>
                      </a:pPr>
                      <a:r>
                        <a:rPr lang="ro-RO" sz="1600" dirty="0" err="1">
                          <a:effectLst/>
                        </a:rPr>
                        <a:t>Bilanţul</a:t>
                      </a:r>
                      <a:r>
                        <a:rPr lang="ro-RO" sz="1600" dirty="0">
                          <a:effectLst/>
                        </a:rPr>
                        <a:t> termic activ, </a:t>
                      </a:r>
                      <a:r>
                        <a:rPr lang="ro-RO" sz="1600" dirty="0">
                          <a:effectLst/>
                          <a:sym typeface="Symbol" panose="05050102010706020507" pitchFamily="18" charset="2"/>
                        </a:rPr>
                        <a:t></a:t>
                      </a:r>
                      <a:r>
                        <a:rPr lang="ro-RO" sz="1600" dirty="0" err="1">
                          <a:effectLst/>
                        </a:rPr>
                        <a:t>t°a</a:t>
                      </a:r>
                      <a:r>
                        <a:rPr lang="ro-RO" sz="1600" dirty="0">
                          <a:effectLst/>
                        </a:rPr>
                        <a:t>)</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a:effectLst/>
                        </a:rPr>
                        <a:t>4078,3</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lnSpc>
                          <a:spcPct val="110000"/>
                        </a:lnSpc>
                        <a:spcBef>
                          <a:spcPts val="240"/>
                        </a:spcBef>
                        <a:spcAft>
                          <a:spcPts val="240"/>
                        </a:spcAft>
                        <a:buNone/>
                      </a:pPr>
                      <a:r>
                        <a:rPr lang="ro-RO" sz="1600">
                          <a:effectLst/>
                        </a:rPr>
                        <a:t>4676,70</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052280048"/>
                  </a:ext>
                </a:extLst>
              </a:tr>
              <a:tr h="290000">
                <a:tc>
                  <a:txBody>
                    <a:bodyPr/>
                    <a:lstStyle/>
                    <a:p>
                      <a:pPr>
                        <a:lnSpc>
                          <a:spcPct val="110000"/>
                        </a:lnSpc>
                        <a:spcBef>
                          <a:spcPts val="240"/>
                        </a:spcBef>
                        <a:spcAft>
                          <a:spcPts val="240"/>
                        </a:spcAft>
                        <a:buNone/>
                      </a:pPr>
                      <a:r>
                        <a:rPr lang="ro-RO" sz="1600" dirty="0" err="1">
                          <a:effectLst/>
                        </a:rPr>
                        <a:t>Bilanţul</a:t>
                      </a:r>
                      <a:r>
                        <a:rPr lang="ro-RO" sz="1600" dirty="0">
                          <a:effectLst/>
                        </a:rPr>
                        <a:t> termic util, (</a:t>
                      </a:r>
                      <a:r>
                        <a:rPr lang="ro-RO" sz="1600" dirty="0">
                          <a:effectLst/>
                          <a:sym typeface="Symbol" panose="05050102010706020507" pitchFamily="18" charset="2"/>
                        </a:rPr>
                        <a:t></a:t>
                      </a:r>
                      <a:r>
                        <a:rPr lang="ro-RO" sz="1600" dirty="0" err="1">
                          <a:effectLst/>
                        </a:rPr>
                        <a:t>t°u</a:t>
                      </a:r>
                      <a:r>
                        <a:rPr lang="ro-RO" sz="1600" dirty="0">
                          <a:effectLst/>
                        </a:rPr>
                        <a:t>)</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dirty="0">
                          <a:effectLst/>
                        </a:rPr>
                        <a:t>1886,6</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lnSpc>
                          <a:spcPct val="110000"/>
                        </a:lnSpc>
                        <a:spcBef>
                          <a:spcPts val="240"/>
                        </a:spcBef>
                        <a:spcAft>
                          <a:spcPts val="240"/>
                        </a:spcAft>
                        <a:buNone/>
                      </a:pPr>
                      <a:r>
                        <a:rPr lang="ro-RO" sz="1600">
                          <a:effectLst/>
                        </a:rPr>
                        <a:t>2287,30</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87694416"/>
                  </a:ext>
                </a:extLst>
              </a:tr>
              <a:tr h="1020852">
                <a:tc>
                  <a:txBody>
                    <a:bodyPr/>
                    <a:lstStyle/>
                    <a:p>
                      <a:pPr>
                        <a:lnSpc>
                          <a:spcPct val="110000"/>
                        </a:lnSpc>
                        <a:spcBef>
                          <a:spcPts val="240"/>
                        </a:spcBef>
                        <a:spcAft>
                          <a:spcPts val="240"/>
                        </a:spcAft>
                        <a:buNone/>
                      </a:pPr>
                      <a:r>
                        <a:rPr lang="ro-RO" sz="1600" dirty="0">
                          <a:effectLst/>
                        </a:rPr>
                        <a:t>Temperatura medie din luna:   iulie, °C</a:t>
                      </a:r>
                    </a:p>
                    <a:p>
                      <a:pPr>
                        <a:lnSpc>
                          <a:spcPct val="110000"/>
                        </a:lnSpc>
                        <a:spcBef>
                          <a:spcPts val="240"/>
                        </a:spcBef>
                        <a:spcAft>
                          <a:spcPts val="240"/>
                        </a:spcAft>
                        <a:buNone/>
                      </a:pPr>
                      <a:r>
                        <a:rPr lang="ro-RO" sz="1600" dirty="0">
                          <a:effectLst/>
                        </a:rPr>
                        <a:t>                                               </a:t>
                      </a:r>
                      <a:r>
                        <a:rPr lang="ro-RO" sz="1600" dirty="0" err="1">
                          <a:effectLst/>
                        </a:rPr>
                        <a:t>august,°C</a:t>
                      </a:r>
                      <a:r>
                        <a:rPr lang="ro-RO" sz="1600" dirty="0">
                          <a:effectLst/>
                        </a:rPr>
                        <a:t>  </a:t>
                      </a:r>
                    </a:p>
                    <a:p>
                      <a:pPr>
                        <a:lnSpc>
                          <a:spcPct val="110000"/>
                        </a:lnSpc>
                        <a:spcBef>
                          <a:spcPts val="240"/>
                        </a:spcBef>
                        <a:spcAft>
                          <a:spcPts val="240"/>
                        </a:spcAft>
                        <a:buNone/>
                      </a:pPr>
                      <a:r>
                        <a:rPr lang="ro-RO" sz="1600" dirty="0">
                          <a:effectLst/>
                        </a:rPr>
                        <a:t>                                               septembrie, °C                                  </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dirty="0">
                          <a:effectLst/>
                        </a:rPr>
                        <a:t>23,1</a:t>
                      </a:r>
                      <a:endParaRPr lang="ro-RO" sz="1600" dirty="0">
                        <a:effectLst/>
                      </a:endParaRPr>
                    </a:p>
                    <a:p>
                      <a:pPr algn="ctr">
                        <a:lnSpc>
                          <a:spcPct val="110000"/>
                        </a:lnSpc>
                        <a:spcBef>
                          <a:spcPts val="240"/>
                        </a:spcBef>
                        <a:spcAft>
                          <a:spcPts val="240"/>
                        </a:spcAft>
                        <a:buNone/>
                      </a:pPr>
                      <a:r>
                        <a:rPr lang="en-US" sz="1600" dirty="0">
                          <a:effectLst/>
                        </a:rPr>
                        <a:t>23,5</a:t>
                      </a:r>
                      <a:endParaRPr lang="ro-RO" sz="1600" dirty="0">
                        <a:effectLst/>
                      </a:endParaRPr>
                    </a:p>
                    <a:p>
                      <a:pPr algn="ctr">
                        <a:lnSpc>
                          <a:spcPct val="110000"/>
                        </a:lnSpc>
                        <a:spcBef>
                          <a:spcPts val="240"/>
                        </a:spcBef>
                        <a:spcAft>
                          <a:spcPts val="240"/>
                        </a:spcAft>
                        <a:buNone/>
                      </a:pPr>
                      <a:r>
                        <a:rPr lang="en-US" sz="1600" dirty="0">
                          <a:effectLst/>
                        </a:rPr>
                        <a:t>18,4</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lnSpc>
                          <a:spcPct val="110000"/>
                        </a:lnSpc>
                        <a:spcBef>
                          <a:spcPts val="240"/>
                        </a:spcBef>
                        <a:spcAft>
                          <a:spcPts val="240"/>
                        </a:spcAft>
                        <a:buNone/>
                      </a:pPr>
                      <a:r>
                        <a:rPr lang="ro-RO" sz="1600" dirty="0">
                          <a:effectLst/>
                        </a:rPr>
                        <a:t>24,83</a:t>
                      </a:r>
                    </a:p>
                    <a:p>
                      <a:pPr algn="ctr">
                        <a:lnSpc>
                          <a:spcPct val="110000"/>
                        </a:lnSpc>
                        <a:spcBef>
                          <a:spcPts val="240"/>
                        </a:spcBef>
                        <a:spcAft>
                          <a:spcPts val="240"/>
                        </a:spcAft>
                        <a:buNone/>
                      </a:pPr>
                      <a:r>
                        <a:rPr lang="ro-RO" sz="1600" dirty="0">
                          <a:effectLst/>
                        </a:rPr>
                        <a:t>25,14</a:t>
                      </a:r>
                    </a:p>
                    <a:p>
                      <a:pPr algn="ctr">
                        <a:lnSpc>
                          <a:spcPct val="110000"/>
                        </a:lnSpc>
                        <a:spcBef>
                          <a:spcPts val="240"/>
                        </a:spcBef>
                        <a:spcAft>
                          <a:spcPts val="240"/>
                        </a:spcAft>
                        <a:buNone/>
                      </a:pPr>
                      <a:r>
                        <a:rPr lang="ro-RO" sz="1600" dirty="0">
                          <a:effectLst/>
                        </a:rPr>
                        <a:t>22,22</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extLst>
                  <a:ext uri="{0D108BD9-81ED-4DB2-BD59-A6C34878D82A}">
                    <a16:rowId xmlns:a16="http://schemas.microsoft.com/office/drawing/2014/main" val="3718130023"/>
                  </a:ext>
                </a:extLst>
              </a:tr>
              <a:tr h="234277">
                <a:tc>
                  <a:txBody>
                    <a:bodyPr/>
                    <a:lstStyle/>
                    <a:p>
                      <a:pPr>
                        <a:lnSpc>
                          <a:spcPct val="110000"/>
                        </a:lnSpc>
                        <a:spcBef>
                          <a:spcPts val="240"/>
                        </a:spcBef>
                        <a:spcAft>
                          <a:spcPts val="240"/>
                        </a:spcAft>
                        <a:buNone/>
                      </a:pPr>
                      <a:r>
                        <a:rPr lang="ro-RO" sz="1600" dirty="0">
                          <a:effectLst/>
                        </a:rPr>
                        <a:t>Temp. min. absolută în </a:t>
                      </a:r>
                      <a:r>
                        <a:rPr lang="ro-RO" sz="1600" dirty="0" err="1">
                          <a:effectLst/>
                        </a:rPr>
                        <a:t>aer,°C</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5000"/>
                        </a:lnSpc>
                        <a:spcBef>
                          <a:spcPts val="240"/>
                        </a:spcBef>
                        <a:spcAft>
                          <a:spcPts val="240"/>
                        </a:spcAft>
                        <a:buNone/>
                      </a:pPr>
                      <a:r>
                        <a:rPr lang="en-US" sz="1600">
                          <a:effectLst/>
                        </a:rPr>
                        <a:t>-18,1/08.01.2017</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lnSpc>
                          <a:spcPct val="110000"/>
                        </a:lnSpc>
                        <a:spcBef>
                          <a:spcPts val="240"/>
                        </a:spcBef>
                        <a:spcAft>
                          <a:spcPts val="240"/>
                        </a:spcAft>
                        <a:buNone/>
                      </a:pPr>
                      <a:r>
                        <a:rPr lang="ro-RO" sz="1600">
                          <a:effectLst/>
                        </a:rPr>
                        <a:t>-9,6/19.02.2025</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extLst>
                  <a:ext uri="{0D108BD9-81ED-4DB2-BD59-A6C34878D82A}">
                    <a16:rowId xmlns:a16="http://schemas.microsoft.com/office/drawing/2014/main" val="2050017562"/>
                  </a:ext>
                </a:extLst>
              </a:tr>
              <a:tr h="290000">
                <a:tc>
                  <a:txBody>
                    <a:bodyPr/>
                    <a:lstStyle/>
                    <a:p>
                      <a:pPr>
                        <a:lnSpc>
                          <a:spcPct val="110000"/>
                        </a:lnSpc>
                        <a:spcBef>
                          <a:spcPts val="240"/>
                        </a:spcBef>
                        <a:spcAft>
                          <a:spcPts val="240"/>
                        </a:spcAft>
                        <a:buNone/>
                      </a:pPr>
                      <a:r>
                        <a:rPr lang="ro-RO" sz="1600" dirty="0">
                          <a:effectLst/>
                        </a:rPr>
                        <a:t>Temp. min. absolută la </a:t>
                      </a:r>
                      <a:r>
                        <a:rPr lang="ro-RO" sz="1600" dirty="0" err="1">
                          <a:effectLst/>
                        </a:rPr>
                        <a:t>suprafaţa</a:t>
                      </a:r>
                      <a:r>
                        <a:rPr lang="ro-RO" sz="1600" dirty="0">
                          <a:effectLst/>
                        </a:rPr>
                        <a:t> </a:t>
                      </a:r>
                      <a:r>
                        <a:rPr lang="ro-RO" sz="1600" dirty="0" err="1">
                          <a:effectLst/>
                        </a:rPr>
                        <a:t>solului,°C</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07000"/>
                        </a:lnSpc>
                        <a:spcBef>
                          <a:spcPts val="240"/>
                        </a:spcBef>
                        <a:spcAft>
                          <a:spcPts val="240"/>
                        </a:spcAft>
                        <a:buNone/>
                      </a:pPr>
                      <a:r>
                        <a:rPr lang="en-US" sz="1600">
                          <a:effectLst/>
                        </a:rPr>
                        <a:t>-24,7/08.01.2017 </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lnSpc>
                          <a:spcPct val="110000"/>
                        </a:lnSpc>
                        <a:spcBef>
                          <a:spcPts val="240"/>
                        </a:spcBef>
                        <a:spcAft>
                          <a:spcPts val="240"/>
                        </a:spcAft>
                        <a:buNone/>
                      </a:pPr>
                      <a:r>
                        <a:rPr lang="ro-RO" sz="1600">
                          <a:effectLst/>
                        </a:rPr>
                        <a:t>-9,6/19.02.2025</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extLst>
                  <a:ext uri="{0D108BD9-81ED-4DB2-BD59-A6C34878D82A}">
                    <a16:rowId xmlns:a16="http://schemas.microsoft.com/office/drawing/2014/main" val="4126334126"/>
                  </a:ext>
                </a:extLst>
              </a:tr>
              <a:tr h="290000">
                <a:tc>
                  <a:txBody>
                    <a:bodyPr/>
                    <a:lstStyle/>
                    <a:p>
                      <a:pPr>
                        <a:lnSpc>
                          <a:spcPct val="110000"/>
                        </a:lnSpc>
                        <a:spcBef>
                          <a:spcPts val="240"/>
                        </a:spcBef>
                        <a:spcAft>
                          <a:spcPts val="240"/>
                        </a:spcAft>
                        <a:buNone/>
                      </a:pPr>
                      <a:r>
                        <a:rPr lang="ro-RO" sz="1600" dirty="0">
                          <a:effectLst/>
                          <a:sym typeface="Symbol" panose="05050102010706020507" pitchFamily="18" charset="2"/>
                        </a:rPr>
                        <a:t></a:t>
                      </a:r>
                      <a:r>
                        <a:rPr lang="ro-RO" sz="1600" dirty="0">
                          <a:effectLst/>
                        </a:rPr>
                        <a:t> </a:t>
                      </a:r>
                      <a:r>
                        <a:rPr lang="ro-RO" sz="1600" dirty="0" err="1">
                          <a:effectLst/>
                        </a:rPr>
                        <a:t>precipitaţiilor</a:t>
                      </a:r>
                      <a:r>
                        <a:rPr lang="ro-RO" sz="1600" dirty="0">
                          <a:effectLst/>
                        </a:rPr>
                        <a:t> din perioada de </a:t>
                      </a:r>
                      <a:r>
                        <a:rPr lang="ro-RO" sz="1600" dirty="0" err="1">
                          <a:effectLst/>
                        </a:rPr>
                        <a:t>vegetaţie</a:t>
                      </a:r>
                      <a:r>
                        <a:rPr lang="ro-RO" sz="1600" dirty="0">
                          <a:effectLst/>
                        </a:rPr>
                        <a:t>, mm</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dirty="0">
                          <a:effectLst/>
                        </a:rPr>
                        <a:t>369,3</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dirty="0">
                          <a:effectLst/>
                        </a:rPr>
                        <a:t>288,4</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3520540539"/>
                  </a:ext>
                </a:extLst>
              </a:tr>
              <a:tr h="290000">
                <a:tc>
                  <a:txBody>
                    <a:bodyPr/>
                    <a:lstStyle/>
                    <a:p>
                      <a:pPr>
                        <a:lnSpc>
                          <a:spcPct val="110000"/>
                        </a:lnSpc>
                        <a:spcBef>
                          <a:spcPts val="240"/>
                        </a:spcBef>
                        <a:spcAft>
                          <a:spcPts val="240"/>
                        </a:spcAft>
                        <a:buNone/>
                      </a:pPr>
                      <a:r>
                        <a:rPr lang="ro-RO" sz="1600" dirty="0">
                          <a:effectLst/>
                          <a:sym typeface="Symbol" panose="05050102010706020507" pitchFamily="18" charset="2"/>
                        </a:rPr>
                        <a:t></a:t>
                      </a:r>
                      <a:r>
                        <a:rPr lang="ro-RO" sz="1600" dirty="0">
                          <a:effectLst/>
                        </a:rPr>
                        <a:t> orelor de </a:t>
                      </a:r>
                      <a:r>
                        <a:rPr lang="ro-RO" sz="1600" dirty="0" err="1">
                          <a:effectLst/>
                        </a:rPr>
                        <a:t>insolaţie</a:t>
                      </a:r>
                      <a:r>
                        <a:rPr lang="ro-RO" sz="1600" dirty="0">
                          <a:effectLst/>
                        </a:rPr>
                        <a:t> din perioada de </a:t>
                      </a:r>
                      <a:r>
                        <a:rPr lang="ro-RO" sz="1600" dirty="0" err="1">
                          <a:effectLst/>
                        </a:rPr>
                        <a:t>vegetaţie</a:t>
                      </a:r>
                      <a:r>
                        <a:rPr lang="ro-RO" sz="1600" dirty="0">
                          <a:effectLst/>
                        </a:rPr>
                        <a:t>, ore</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dirty="0">
                          <a:effectLst/>
                        </a:rPr>
                        <a:t>1383,7</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dirty="0">
                          <a:effectLst/>
                        </a:rPr>
                        <a:t>1724</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292853312"/>
                  </a:ext>
                </a:extLst>
              </a:tr>
              <a:tr h="290000">
                <a:tc>
                  <a:txBody>
                    <a:bodyPr/>
                    <a:lstStyle/>
                    <a:p>
                      <a:pPr>
                        <a:lnSpc>
                          <a:spcPct val="110000"/>
                        </a:lnSpc>
                        <a:spcBef>
                          <a:spcPts val="240"/>
                        </a:spcBef>
                        <a:spcAft>
                          <a:spcPts val="240"/>
                        </a:spcAft>
                        <a:buNone/>
                      </a:pPr>
                      <a:r>
                        <a:rPr lang="ro-RO" sz="1600" dirty="0">
                          <a:effectLst/>
                        </a:rPr>
                        <a:t>Media temperaturilor maxime din luna </a:t>
                      </a:r>
                      <a:r>
                        <a:rPr lang="ro-RO" sz="1600" dirty="0" err="1">
                          <a:effectLst/>
                        </a:rPr>
                        <a:t>august,°C</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dirty="0">
                          <a:effectLst/>
                        </a:rPr>
                        <a:t>29,6</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dirty="0">
                          <a:effectLst/>
                        </a:rPr>
                        <a:t>32,78</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176627275"/>
                  </a:ext>
                </a:extLst>
              </a:tr>
              <a:tr h="290000">
                <a:tc>
                  <a:txBody>
                    <a:bodyPr/>
                    <a:lstStyle/>
                    <a:p>
                      <a:pPr>
                        <a:lnSpc>
                          <a:spcPct val="110000"/>
                        </a:lnSpc>
                        <a:spcBef>
                          <a:spcPts val="240"/>
                        </a:spcBef>
                        <a:spcAft>
                          <a:spcPts val="240"/>
                        </a:spcAft>
                        <a:buNone/>
                      </a:pPr>
                      <a:r>
                        <a:rPr lang="ro-RO" sz="1600">
                          <a:effectLst/>
                        </a:rPr>
                        <a:t>Temperatura medie din decadele I şi II iunie</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a:effectLst/>
                        </a:rPr>
                        <a:t>18,9</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a:effectLst/>
                        </a:rPr>
                        <a:t>23,89</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97264378"/>
                  </a:ext>
                </a:extLst>
              </a:tr>
              <a:tr h="290000">
                <a:tc>
                  <a:txBody>
                    <a:bodyPr/>
                    <a:lstStyle/>
                    <a:p>
                      <a:pPr>
                        <a:lnSpc>
                          <a:spcPct val="110000"/>
                        </a:lnSpc>
                        <a:spcBef>
                          <a:spcPts val="240"/>
                        </a:spcBef>
                        <a:spcAft>
                          <a:spcPts val="240"/>
                        </a:spcAft>
                        <a:buNone/>
                      </a:pPr>
                      <a:r>
                        <a:rPr lang="ro-RO" sz="1600" dirty="0">
                          <a:effectLst/>
                        </a:rPr>
                        <a:t>Numărul de zile cu temperaturi maxime &gt; 30°C</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a:effectLst/>
                        </a:rPr>
                        <a:t>38,7</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a:effectLst/>
                        </a:rPr>
                        <a:t>79</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944114808"/>
                  </a:ext>
                </a:extLst>
              </a:tr>
              <a:tr h="290000">
                <a:tc>
                  <a:txBody>
                    <a:bodyPr/>
                    <a:lstStyle/>
                    <a:p>
                      <a:pPr>
                        <a:lnSpc>
                          <a:spcPct val="110000"/>
                        </a:lnSpc>
                        <a:spcBef>
                          <a:spcPts val="240"/>
                        </a:spcBef>
                        <a:spcAft>
                          <a:spcPts val="240"/>
                        </a:spcAft>
                        <a:buNone/>
                      </a:pPr>
                      <a:r>
                        <a:rPr lang="ro-RO" sz="1600" dirty="0">
                          <a:effectLst/>
                        </a:rPr>
                        <a:t>Durata perioadei bioactive, nr. zile</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a:effectLst/>
                        </a:rPr>
                        <a:t>176</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a:effectLst/>
                        </a:rPr>
                        <a:t>188</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563549390"/>
                  </a:ext>
                </a:extLst>
              </a:tr>
              <a:tr h="290000">
                <a:tc>
                  <a:txBody>
                    <a:bodyPr/>
                    <a:lstStyle/>
                    <a:p>
                      <a:pPr>
                        <a:lnSpc>
                          <a:spcPct val="110000"/>
                        </a:lnSpc>
                        <a:spcBef>
                          <a:spcPts val="240"/>
                        </a:spcBef>
                        <a:spcAft>
                          <a:spcPts val="240"/>
                        </a:spcAft>
                        <a:buNone/>
                      </a:pPr>
                      <a:r>
                        <a:rPr lang="ro-RO" sz="1600">
                          <a:effectLst/>
                        </a:rPr>
                        <a:t>Indicele heliotermic real (IHr)</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a:effectLst/>
                        </a:rPr>
                        <a:t>2,4</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a:effectLst/>
                        </a:rPr>
                        <a:t>3,54</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332751350"/>
                  </a:ext>
                </a:extLst>
              </a:tr>
              <a:tr h="290000">
                <a:tc>
                  <a:txBody>
                    <a:bodyPr/>
                    <a:lstStyle/>
                    <a:p>
                      <a:pPr>
                        <a:lnSpc>
                          <a:spcPct val="110000"/>
                        </a:lnSpc>
                        <a:spcBef>
                          <a:spcPts val="240"/>
                        </a:spcBef>
                        <a:spcAft>
                          <a:spcPts val="240"/>
                        </a:spcAft>
                        <a:buNone/>
                      </a:pPr>
                      <a:r>
                        <a:rPr lang="ro-RO" sz="1600" dirty="0">
                          <a:effectLst/>
                        </a:rPr>
                        <a:t>Coeficientul </a:t>
                      </a:r>
                      <a:r>
                        <a:rPr lang="ro-RO" sz="1600" dirty="0" err="1">
                          <a:effectLst/>
                        </a:rPr>
                        <a:t>hidrotermic</a:t>
                      </a:r>
                      <a:r>
                        <a:rPr lang="ro-RO" sz="1600" dirty="0">
                          <a:effectLst/>
                        </a:rPr>
                        <a:t> (CH)</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a:effectLst/>
                        </a:rPr>
                        <a:t>1,1</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a:effectLst/>
                        </a:rPr>
                        <a:t>0,75</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438934147"/>
                  </a:ext>
                </a:extLst>
              </a:tr>
              <a:tr h="290000">
                <a:tc>
                  <a:txBody>
                    <a:bodyPr/>
                    <a:lstStyle/>
                    <a:p>
                      <a:pPr>
                        <a:lnSpc>
                          <a:spcPct val="110000"/>
                        </a:lnSpc>
                        <a:spcBef>
                          <a:spcPts val="240"/>
                        </a:spcBef>
                        <a:spcAft>
                          <a:spcPts val="240"/>
                        </a:spcAft>
                        <a:buNone/>
                      </a:pPr>
                      <a:r>
                        <a:rPr lang="ro-RO" sz="1600">
                          <a:effectLst/>
                        </a:rPr>
                        <a:t>Indicele bioclimatic viticol (Ibcv)</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a:effectLst/>
                        </a:rPr>
                        <a:t>7,3</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a:effectLst/>
                        </a:rPr>
                        <a:t>12,17</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383828792"/>
                  </a:ext>
                </a:extLst>
              </a:tr>
              <a:tr h="290000">
                <a:tc>
                  <a:txBody>
                    <a:bodyPr/>
                    <a:lstStyle/>
                    <a:p>
                      <a:pPr>
                        <a:lnSpc>
                          <a:spcPct val="110000"/>
                        </a:lnSpc>
                        <a:spcBef>
                          <a:spcPts val="240"/>
                        </a:spcBef>
                        <a:spcAft>
                          <a:spcPts val="240"/>
                        </a:spcAft>
                        <a:buNone/>
                      </a:pPr>
                      <a:r>
                        <a:rPr lang="ro-RO" sz="1600">
                          <a:effectLst/>
                        </a:rPr>
                        <a:t>Indicele aptitudinei oenoclimatic (IAOe)</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en-US" sz="1600">
                          <a:effectLst/>
                        </a:rPr>
                        <a:t>4703.7</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a:effectLst/>
                        </a:rPr>
                        <a:t>5513,8</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3517518739"/>
                  </a:ext>
                </a:extLst>
              </a:tr>
              <a:tr h="290000">
                <a:tc>
                  <a:txBody>
                    <a:bodyPr/>
                    <a:lstStyle/>
                    <a:p>
                      <a:pPr algn="just">
                        <a:lnSpc>
                          <a:spcPct val="110000"/>
                        </a:lnSpc>
                        <a:spcBef>
                          <a:spcPts val="240"/>
                        </a:spcBef>
                        <a:spcAft>
                          <a:spcPts val="240"/>
                        </a:spcAft>
                        <a:buNone/>
                      </a:pPr>
                      <a:r>
                        <a:rPr lang="ro-RO" sz="1600" dirty="0">
                          <a:effectLst/>
                        </a:rPr>
                        <a:t>Indicele heliotermic </a:t>
                      </a:r>
                      <a:r>
                        <a:rPr lang="ro-RO" sz="1600" dirty="0" err="1">
                          <a:effectLst/>
                        </a:rPr>
                        <a:t>Huglin</a:t>
                      </a:r>
                      <a:r>
                        <a:rPr lang="ro-RO" sz="1600" dirty="0">
                          <a:effectLst/>
                        </a:rPr>
                        <a:t> (IH)</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lnSpc>
                          <a:spcPct val="110000"/>
                        </a:lnSpc>
                        <a:spcBef>
                          <a:spcPts val="240"/>
                        </a:spcBef>
                        <a:spcAft>
                          <a:spcPts val="240"/>
                        </a:spcAft>
                        <a:buNone/>
                      </a:pPr>
                      <a:r>
                        <a:rPr lang="en-US" sz="1600">
                          <a:effectLst/>
                        </a:rPr>
                        <a:t>-</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a:effectLst/>
                        </a:rPr>
                        <a:t>2668,3</a:t>
                      </a:r>
                      <a:endParaRPr lang="ro-RO" sz="16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212430742"/>
                  </a:ext>
                </a:extLst>
              </a:tr>
              <a:tr h="255267">
                <a:tc>
                  <a:txBody>
                    <a:bodyPr/>
                    <a:lstStyle/>
                    <a:p>
                      <a:pPr algn="just">
                        <a:lnSpc>
                          <a:spcPct val="110000"/>
                        </a:lnSpc>
                        <a:spcBef>
                          <a:spcPts val="240"/>
                        </a:spcBef>
                        <a:spcAft>
                          <a:spcPts val="240"/>
                        </a:spcAft>
                        <a:buNone/>
                      </a:pPr>
                      <a:r>
                        <a:rPr lang="ro-RO" sz="1600" dirty="0">
                          <a:effectLst/>
                        </a:rPr>
                        <a:t>Indice de răcire a </a:t>
                      </a:r>
                      <a:r>
                        <a:rPr lang="ro-RO" sz="1600" dirty="0" err="1">
                          <a:effectLst/>
                        </a:rPr>
                        <a:t>nopţilor</a:t>
                      </a:r>
                      <a:r>
                        <a:rPr lang="ro-RO" sz="1600" dirty="0">
                          <a:effectLst/>
                        </a:rPr>
                        <a:t> (IF)</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lnSpc>
                          <a:spcPct val="110000"/>
                        </a:lnSpc>
                        <a:spcBef>
                          <a:spcPts val="240"/>
                        </a:spcBef>
                        <a:spcAft>
                          <a:spcPts val="240"/>
                        </a:spcAft>
                        <a:buNone/>
                      </a:pPr>
                      <a:r>
                        <a:rPr lang="en-US" sz="1600" dirty="0">
                          <a:effectLst/>
                        </a:rPr>
                        <a:t>-</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lnSpc>
                          <a:spcPct val="110000"/>
                        </a:lnSpc>
                        <a:spcBef>
                          <a:spcPts val="240"/>
                        </a:spcBef>
                        <a:spcAft>
                          <a:spcPts val="240"/>
                        </a:spcAft>
                        <a:buNone/>
                      </a:pPr>
                      <a:r>
                        <a:rPr lang="ro-RO" sz="1600" dirty="0">
                          <a:effectLst/>
                        </a:rPr>
                        <a:t>16,23</a:t>
                      </a:r>
                      <a:endParaRPr lang="ro-RO" sz="16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747300579"/>
                  </a:ext>
                </a:extLst>
              </a:tr>
            </a:tbl>
          </a:graphicData>
        </a:graphic>
      </p:graphicFrame>
      <p:sp>
        <p:nvSpPr>
          <p:cNvPr id="44" name="Oval 43">
            <a:extLst>
              <a:ext uri="{FF2B5EF4-FFF2-40B4-BE49-F238E27FC236}">
                <a16:creationId xmlns:a16="http://schemas.microsoft.com/office/drawing/2014/main" id="{9E83B1F5-CCC8-3DF6-7456-46362C2B9638}"/>
              </a:ext>
            </a:extLst>
          </p:cNvPr>
          <p:cNvSpPr/>
          <p:nvPr/>
        </p:nvSpPr>
        <p:spPr>
          <a:xfrm>
            <a:off x="27091470" y="311105"/>
            <a:ext cx="3519233" cy="3519233"/>
          </a:xfrm>
          <a:prstGeom prst="ellipse">
            <a:avLst/>
          </a:prstGeom>
          <a:blipFill rotWithShape="1">
            <a:blip r:embed="rId2"/>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ro-RO"/>
          </a:p>
        </p:txBody>
      </p:sp>
      <p:pic>
        <p:nvPicPr>
          <p:cNvPr id="45" name="Imagine 44">
            <a:extLst>
              <a:ext uri="{FF2B5EF4-FFF2-40B4-BE49-F238E27FC236}">
                <a16:creationId xmlns:a16="http://schemas.microsoft.com/office/drawing/2014/main" id="{55A56078-9D59-D048-76C9-1D3C1E4EE9DE}"/>
              </a:ext>
            </a:extLst>
          </p:cNvPr>
          <p:cNvPicPr>
            <a:picLocks noChangeAspect="1"/>
          </p:cNvPicPr>
          <p:nvPr/>
        </p:nvPicPr>
        <p:blipFill>
          <a:blip r:embed="rId3"/>
          <a:stretch>
            <a:fillRect/>
          </a:stretch>
        </p:blipFill>
        <p:spPr>
          <a:xfrm>
            <a:off x="1321392" y="85366"/>
            <a:ext cx="3353699" cy="4320910"/>
          </a:xfrm>
          <a:prstGeom prst="rect">
            <a:avLst/>
          </a:prstGeom>
        </p:spPr>
      </p:pic>
    </p:spTree>
    <p:extLst>
      <p:ext uri="{BB962C8B-B14F-4D97-AF65-F5344CB8AC3E}">
        <p14:creationId xmlns:p14="http://schemas.microsoft.com/office/powerpoint/2010/main" val="147823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a:cxnSpLocks/>
          </p:cNvCxnSpPr>
          <p:nvPr/>
        </p:nvCxnSpPr>
        <p:spPr>
          <a:xfrm>
            <a:off x="-11064" y="5022102"/>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5882139"/>
            <a:ext cx="28776842" cy="3903484"/>
          </a:xfrm>
          <a:prstGeom prst="rect">
            <a:avLst/>
          </a:prstGeom>
          <a:noFill/>
        </p:spPr>
        <p:txBody>
          <a:bodyPr wrap="square" rtlCol="0">
            <a:spAutoFit/>
          </a:bodyPr>
          <a:lstStyle/>
          <a:p>
            <a:pPr algn="ctr"/>
            <a:r>
              <a:rPr lang="en-US" sz="6000" b="1" dirty="0">
                <a:latin typeface="Arial" charset="0"/>
                <a:ea typeface="Arial" charset="0"/>
                <a:cs typeface="Arial" charset="0"/>
              </a:rPr>
              <a:t>Specific viticultural technology elements for reducing the number of treatments for fungal diseases and pests in </a:t>
            </a:r>
            <a:r>
              <a:rPr lang="en-US" sz="6000" b="1" i="1" dirty="0" err="1">
                <a:latin typeface="Arial" charset="0"/>
                <a:ea typeface="Arial" charset="0"/>
                <a:cs typeface="Arial" charset="0"/>
              </a:rPr>
              <a:t>Cadarcă</a:t>
            </a:r>
            <a:r>
              <a:rPr lang="en-US" sz="6000" b="1" i="1" dirty="0">
                <a:latin typeface="Arial" charset="0"/>
                <a:ea typeface="Arial" charset="0"/>
                <a:cs typeface="Arial" charset="0"/>
              </a:rPr>
              <a:t>, Merlot</a:t>
            </a:r>
            <a:r>
              <a:rPr lang="en-US" sz="6000" b="1" dirty="0">
                <a:latin typeface="Arial" charset="0"/>
                <a:ea typeface="Arial" charset="0"/>
                <a:cs typeface="Arial" charset="0"/>
              </a:rPr>
              <a:t>, and </a:t>
            </a:r>
            <a:r>
              <a:rPr lang="en-US" sz="6000" b="1" i="1" dirty="0">
                <a:latin typeface="Arial" charset="0"/>
                <a:ea typeface="Arial" charset="0"/>
                <a:cs typeface="Arial" charset="0"/>
              </a:rPr>
              <a:t>Pinot Noir </a:t>
            </a:r>
            <a:r>
              <a:rPr lang="en-US" sz="6000" b="1" dirty="0">
                <a:latin typeface="Arial" charset="0"/>
                <a:ea typeface="Arial" charset="0"/>
                <a:cs typeface="Arial" charset="0"/>
              </a:rPr>
              <a:t>varieties with a view to economic efficiency and viticultural sustainability in the Miniș-Măderat vineyard </a:t>
            </a:r>
          </a:p>
        </p:txBody>
      </p:sp>
      <p:sp>
        <p:nvSpPr>
          <p:cNvPr id="19" name="TextBox 18"/>
          <p:cNvSpPr txBox="1"/>
          <p:nvPr/>
        </p:nvSpPr>
        <p:spPr>
          <a:xfrm>
            <a:off x="1077687" y="9880488"/>
            <a:ext cx="30044570" cy="1237690"/>
          </a:xfrm>
          <a:prstGeom prst="rect">
            <a:avLst/>
          </a:prstGeom>
          <a:noFill/>
        </p:spPr>
        <p:txBody>
          <a:bodyPr wrap="square" rtlCol="0">
            <a:spAutoFit/>
          </a:bodyPr>
          <a:lstStyle/>
          <a:p>
            <a:pPr algn="r"/>
            <a:r>
              <a:rPr lang="pt-BR" sz="3600" b="1" dirty="0">
                <a:latin typeface="Arial" charset="0"/>
                <a:ea typeface="Arial" charset="0"/>
                <a:cs typeface="Arial" charset="0"/>
              </a:rPr>
              <a:t>PODRUMAR Teodor, DOBROMIR Daniela, POPA Cătălin</a:t>
            </a:r>
          </a:p>
          <a:p>
            <a:pPr algn="r"/>
            <a:r>
              <a:rPr lang="pt-BR" sz="3600" b="1" dirty="0">
                <a:latin typeface="Arial" charset="0"/>
                <a:ea typeface="Arial" charset="0"/>
                <a:cs typeface="Arial" charset="0"/>
              </a:rPr>
              <a:t>Research an Development Station for Viticulture and Winemaking Miniș, Arad</a:t>
            </a:r>
            <a:endParaRPr lang="ro-RO" sz="3600" b="1" dirty="0">
              <a:latin typeface="Arial" charset="0"/>
              <a:ea typeface="Arial" charset="0"/>
              <a:cs typeface="Arial" charset="0"/>
            </a:endParaRPr>
          </a:p>
        </p:txBody>
      </p:sp>
      <p:sp>
        <p:nvSpPr>
          <p:cNvPr id="20" name="TextBox 19"/>
          <p:cNvSpPr txBox="1"/>
          <p:nvPr/>
        </p:nvSpPr>
        <p:spPr>
          <a:xfrm>
            <a:off x="1077687" y="11174827"/>
            <a:ext cx="30044570" cy="2761001"/>
          </a:xfrm>
          <a:prstGeom prst="rect">
            <a:avLst/>
          </a:prstGeom>
          <a:noFill/>
        </p:spPr>
        <p:txBody>
          <a:bodyPr wrap="square" rtlCol="0">
            <a:spAutoFit/>
          </a:bodyPr>
          <a:lstStyle/>
          <a:p>
            <a:r>
              <a:rPr lang="ro-RO" sz="4000" b="1" dirty="0">
                <a:latin typeface="Arial" charset="0"/>
                <a:ea typeface="Arial" charset="0"/>
                <a:cs typeface="Arial" charset="0"/>
              </a:rPr>
              <a:t>INTRODUCTION</a:t>
            </a:r>
            <a:r>
              <a:rPr lang="en-US" sz="4000" b="1" dirty="0">
                <a:latin typeface="Arial" charset="0"/>
                <a:ea typeface="Arial" charset="0"/>
                <a:cs typeface="Arial" charset="0"/>
              </a:rPr>
              <a:t> </a:t>
            </a:r>
          </a:p>
          <a:p>
            <a:pPr algn="just"/>
            <a:r>
              <a:rPr lang="en-US" sz="3200" dirty="0">
                <a:latin typeface="Arial" charset="0"/>
                <a:ea typeface="Arial" charset="0"/>
                <a:cs typeface="Arial" charset="0"/>
              </a:rPr>
              <a:t>To prevent fungal diseases and control pests on vineyards, an average of 6–8 treatments are typically applied during the growing season in the Miniș-Măderat Vineyard. These treatments are carried out using insecticides and fungicides that are toxic to beneficial organisms in the vineyard ecosystem and pose a real risk of contaminating the grapes and wine. Integrated pest management is the solution to eliminating these shortcomings in viticultural practice, harmoniously combining the results of all control methods (physical, chemical, agrotechnical, and biological), with the ultimate goal of minimizing the number of treatments. </a:t>
            </a:r>
            <a:endParaRPr lang="ro-RO" sz="3200" dirty="0">
              <a:latin typeface="Arial" charset="0"/>
              <a:ea typeface="Arial" charset="0"/>
              <a:cs typeface="Arial" charset="0"/>
            </a:endParaRPr>
          </a:p>
        </p:txBody>
      </p:sp>
      <p:sp>
        <p:nvSpPr>
          <p:cNvPr id="21" name="TextBox 20"/>
          <p:cNvSpPr txBox="1"/>
          <p:nvPr/>
        </p:nvSpPr>
        <p:spPr>
          <a:xfrm>
            <a:off x="1077684" y="13976175"/>
            <a:ext cx="29768589" cy="8346474"/>
          </a:xfrm>
          <a:prstGeom prst="rect">
            <a:avLst/>
          </a:prstGeom>
          <a:noFill/>
        </p:spPr>
        <p:txBody>
          <a:bodyPr wrap="square" rtlCol="0">
            <a:spAutoFit/>
          </a:bodyPr>
          <a:lstStyle/>
          <a:p>
            <a:r>
              <a:rPr lang="ro-RO" sz="4000" b="1" dirty="0">
                <a:latin typeface="Arial" charset="0"/>
                <a:ea typeface="Arial" charset="0"/>
                <a:cs typeface="Arial" charset="0"/>
              </a:rPr>
              <a:t>MATERIAL AND METHODS </a:t>
            </a:r>
            <a:endParaRPr lang="en-US" sz="4000" b="1" dirty="0">
              <a:latin typeface="Arial" charset="0"/>
              <a:ea typeface="Arial" charset="0"/>
              <a:cs typeface="Arial" charset="0"/>
            </a:endParaRPr>
          </a:p>
          <a:p>
            <a:pPr algn="just"/>
            <a:r>
              <a:rPr lang="en-US" sz="3200" dirty="0">
                <a:latin typeface="Arial" charset="0"/>
                <a:ea typeface="Arial" charset="0"/>
                <a:cs typeface="Arial" charset="0"/>
              </a:rPr>
              <a:t>The research was conducted in 2025 in vineyards planted with the </a:t>
            </a:r>
            <a:r>
              <a:rPr lang="en-US" sz="3200" dirty="0" err="1">
                <a:latin typeface="Arial" charset="0"/>
                <a:ea typeface="Arial" charset="0"/>
                <a:cs typeface="Arial" charset="0"/>
              </a:rPr>
              <a:t>Cadarcă</a:t>
            </a:r>
            <a:r>
              <a:rPr lang="en-US" sz="3200" dirty="0">
                <a:latin typeface="Arial" charset="0"/>
                <a:ea typeface="Arial" charset="0"/>
                <a:cs typeface="Arial" charset="0"/>
              </a:rPr>
              <a:t>, Merlot, and Pinot Noir varieties located in the </a:t>
            </a:r>
            <a:r>
              <a:rPr lang="en-US" sz="3200" dirty="0" err="1">
                <a:latin typeface="Arial" charset="0"/>
                <a:ea typeface="Arial" charset="0"/>
                <a:cs typeface="Arial" charset="0"/>
              </a:rPr>
              <a:t>Miniș</a:t>
            </a:r>
            <a:r>
              <a:rPr lang="en-US" sz="3200" dirty="0">
                <a:latin typeface="Arial" charset="0"/>
                <a:ea typeface="Arial" charset="0"/>
                <a:cs typeface="Arial" charset="0"/>
              </a:rPr>
              <a:t> and </a:t>
            </a:r>
            <a:r>
              <a:rPr lang="en-US" sz="3200" dirty="0" err="1">
                <a:latin typeface="Arial" charset="0"/>
                <a:ea typeface="Arial" charset="0"/>
                <a:cs typeface="Arial" charset="0"/>
              </a:rPr>
              <a:t>Măderat</a:t>
            </a:r>
            <a:r>
              <a:rPr lang="en-US" sz="3200" dirty="0">
                <a:latin typeface="Arial" charset="0"/>
                <a:ea typeface="Arial" charset="0"/>
                <a:cs typeface="Arial" charset="0"/>
              </a:rPr>
              <a:t> wine-growing regions. The following phenological stages are being monitored for these varieties: - budbreak; two to three unfolded leaflets; cluster formation; cluster expansion; flowering; berry set; pea-sized berry stage; pea-sized berry; cluster compaction; early ripening; end of ripening.</a:t>
            </a:r>
          </a:p>
          <a:p>
            <a:pPr algn="just"/>
            <a:r>
              <a:rPr lang="en-US" sz="3200" dirty="0">
                <a:latin typeface="Arial" charset="0"/>
                <a:ea typeface="Arial" charset="0"/>
                <a:cs typeface="Arial" charset="0"/>
              </a:rPr>
              <a:t>The research focuses on:</a:t>
            </a:r>
          </a:p>
          <a:p>
            <a:pPr marL="2271491" lvl="1" indent="-457183" algn="just">
              <a:buFont typeface="Arial" panose="020B0604020202020204" pitchFamily="34" charset="0"/>
              <a:buChar char="•"/>
            </a:pPr>
            <a:r>
              <a:rPr lang="en-US" sz="3200" dirty="0">
                <a:latin typeface="Arial" charset="0"/>
                <a:ea typeface="Arial" charset="0"/>
                <a:cs typeface="Arial" charset="0"/>
              </a:rPr>
              <a:t>the behavior of varieties in response to attacks by major pathogens and pests with a view to applying differentiated treatments;</a:t>
            </a:r>
          </a:p>
          <a:p>
            <a:pPr marL="2271491" lvl="1" indent="-457183" algn="just">
              <a:buFont typeface="Arial" panose="020B0604020202020204" pitchFamily="34" charset="0"/>
              <a:buChar char="•"/>
            </a:pPr>
            <a:r>
              <a:rPr lang="en-US" sz="3200" dirty="0">
                <a:latin typeface="Arial" charset="0"/>
                <a:ea typeface="Arial" charset="0"/>
                <a:cs typeface="Arial" charset="0"/>
              </a:rPr>
              <a:t>monitoring of eco-climatic and soil conditions at the regional level;</a:t>
            </a:r>
          </a:p>
          <a:p>
            <a:pPr marL="2271491" lvl="1" indent="-457183" algn="just">
              <a:buFont typeface="Arial" panose="020B0604020202020204" pitchFamily="34" charset="0"/>
              <a:buChar char="•"/>
            </a:pPr>
            <a:r>
              <a:rPr lang="en-US" sz="3200" dirty="0">
                <a:latin typeface="Arial" charset="0"/>
                <a:ea typeface="Arial" charset="0"/>
                <a:cs typeface="Arial" charset="0"/>
              </a:rPr>
              <a:t>understanding the sensitivity of </a:t>
            </a:r>
            <a:r>
              <a:rPr lang="en-US" sz="3200" dirty="0" err="1">
                <a:latin typeface="Arial" charset="0"/>
                <a:ea typeface="Arial" charset="0"/>
                <a:cs typeface="Arial" charset="0"/>
              </a:rPr>
              <a:t>phenophases</a:t>
            </a:r>
            <a:r>
              <a:rPr lang="en-US" sz="3200" dirty="0">
                <a:latin typeface="Arial" charset="0"/>
                <a:ea typeface="Arial" charset="0"/>
                <a:cs typeface="Arial" charset="0"/>
              </a:rPr>
              <a:t> in relation to pathogen development;</a:t>
            </a:r>
          </a:p>
          <a:p>
            <a:pPr marL="2271491" lvl="1" indent="-457183" algn="just">
              <a:buFont typeface="Arial" panose="020B0604020202020204" pitchFamily="34" charset="0"/>
              <a:buChar char="•"/>
            </a:pPr>
            <a:r>
              <a:rPr lang="en-US" sz="3200" dirty="0">
                <a:latin typeface="Arial" charset="0"/>
                <a:ea typeface="Arial" charset="0"/>
                <a:cs typeface="Arial" charset="0"/>
              </a:rPr>
              <a:t>understanding of pest agents: biology, morphology, and epidemiology;</a:t>
            </a:r>
          </a:p>
          <a:p>
            <a:pPr marL="2271491" lvl="1" indent="-457183" algn="just">
              <a:buFont typeface="Arial" panose="020B0604020202020204" pitchFamily="34" charset="0"/>
              <a:buChar char="•"/>
            </a:pPr>
            <a:r>
              <a:rPr lang="en-US" sz="3200" dirty="0">
                <a:latin typeface="Arial" charset="0"/>
                <a:ea typeface="Arial" charset="0"/>
                <a:cs typeface="Arial" charset="0"/>
              </a:rPr>
              <a:t>assessment of infestation and tolerance of the varieties under study in relation to the microclimate;</a:t>
            </a:r>
          </a:p>
          <a:p>
            <a:pPr marL="2271491" lvl="1" indent="-457183" algn="just">
              <a:buFont typeface="Arial" panose="020B0604020202020204" pitchFamily="34" charset="0"/>
              <a:buChar char="•"/>
            </a:pPr>
            <a:r>
              <a:rPr lang="en-US" sz="3200" dirty="0">
                <a:latin typeface="Arial" charset="0"/>
                <a:ea typeface="Arial" charset="0"/>
                <a:cs typeface="Arial" charset="0"/>
              </a:rPr>
              <a:t>prompt identification of the causes of infestation;</a:t>
            </a:r>
          </a:p>
          <a:p>
            <a:pPr marL="2271491" lvl="1" indent="-457183" algn="just">
              <a:buFont typeface="Arial" panose="020B0604020202020204" pitchFamily="34" charset="0"/>
              <a:buChar char="•"/>
            </a:pPr>
            <a:r>
              <a:rPr lang="en-US" sz="3200" dirty="0">
                <a:latin typeface="Arial" charset="0"/>
                <a:ea typeface="Arial" charset="0"/>
                <a:cs typeface="Arial" charset="0"/>
              </a:rPr>
              <a:t>assessment of the degree of infestation (GA %);</a:t>
            </a:r>
          </a:p>
          <a:p>
            <a:pPr marL="2271491" lvl="1" indent="-457183" algn="just">
              <a:buFont typeface="Arial" panose="020B0604020202020204" pitchFamily="34" charset="0"/>
              <a:buChar char="•"/>
            </a:pPr>
            <a:r>
              <a:rPr lang="en-US" sz="3200" dirty="0">
                <a:latin typeface="Arial" charset="0"/>
                <a:ea typeface="Arial" charset="0"/>
                <a:cs typeface="Arial" charset="0"/>
              </a:rPr>
              <a:t>understanding of the economic damage threshold (EDT).</a:t>
            </a:r>
          </a:p>
          <a:p>
            <a:pPr marL="2271491" lvl="1" indent="-457183" algn="just">
              <a:buFont typeface="Arial" panose="020B0604020202020204" pitchFamily="34" charset="0"/>
              <a:buChar char="•"/>
            </a:pPr>
            <a:r>
              <a:rPr lang="en-US" sz="3200" dirty="0">
                <a:latin typeface="Arial" charset="0"/>
                <a:ea typeface="Arial" charset="0"/>
                <a:cs typeface="Arial" charset="0"/>
              </a:rPr>
              <a:t>avoiding uneconomical treatments (initiating treatment at the maximum threshold of infection risk).</a:t>
            </a:r>
          </a:p>
          <a:p>
            <a:pPr marL="2271491" lvl="1" indent="-457183" algn="just">
              <a:buFont typeface="Arial" panose="020B0604020202020204" pitchFamily="34" charset="0"/>
              <a:buChar char="•"/>
            </a:pPr>
            <a:r>
              <a:rPr lang="en-US" sz="3200" dirty="0">
                <a:latin typeface="Arial" charset="0"/>
                <a:ea typeface="Arial" charset="0"/>
                <a:cs typeface="Arial" charset="0"/>
              </a:rPr>
              <a:t>preventive measures: performing fieldwork correctly and on time: pruning sterile shoots, suckering, defoliation, thinning, and aerating the vine.</a:t>
            </a:r>
          </a:p>
          <a:p>
            <a:pPr marL="2271491" lvl="1" indent="-457183" algn="just">
              <a:buFont typeface="Arial" panose="020B0604020202020204" pitchFamily="34" charset="0"/>
              <a:buChar char="•"/>
            </a:pPr>
            <a:r>
              <a:rPr lang="en-US" sz="3200" dirty="0">
                <a:latin typeface="Arial" charset="0"/>
                <a:ea typeface="Arial" charset="0"/>
                <a:cs typeface="Arial" charset="0"/>
              </a:rPr>
              <a:t>weed control, selection of the phytosanitary product (mode of action, residual activity, toxicological characteristics).</a:t>
            </a:r>
            <a:endParaRPr lang="ro-RO" sz="3200" dirty="0">
              <a:latin typeface="Arial" charset="0"/>
              <a:ea typeface="Arial" charset="0"/>
              <a:cs typeface="Arial" charset="0"/>
            </a:endParaRPr>
          </a:p>
        </p:txBody>
      </p:sp>
      <p:sp>
        <p:nvSpPr>
          <p:cNvPr id="22" name="TextBox 21"/>
          <p:cNvSpPr txBox="1"/>
          <p:nvPr/>
        </p:nvSpPr>
        <p:spPr>
          <a:xfrm>
            <a:off x="1077685" y="22184143"/>
            <a:ext cx="29768590" cy="11139210"/>
          </a:xfrm>
          <a:prstGeom prst="rect">
            <a:avLst/>
          </a:prstGeom>
          <a:noFill/>
        </p:spPr>
        <p:txBody>
          <a:bodyPr wrap="square" rtlCol="0">
            <a:spAutoFit/>
          </a:bodyPr>
          <a:lstStyle/>
          <a:p>
            <a:r>
              <a:rPr lang="ro-RO" sz="4000" b="1" dirty="0">
                <a:latin typeface="Arial" charset="0"/>
                <a:ea typeface="Arial" charset="0"/>
                <a:cs typeface="Arial" charset="0"/>
              </a:rPr>
              <a:t>RESULTS AND DISCUSSIONS </a:t>
            </a:r>
            <a:endParaRPr lang="en-US" sz="4000" b="1" dirty="0">
              <a:latin typeface="Arial" charset="0"/>
              <a:ea typeface="Arial" charset="0"/>
              <a:cs typeface="Arial" charset="0"/>
            </a:endParaRPr>
          </a:p>
          <a:p>
            <a:r>
              <a:rPr lang="en-US" sz="1600" b="1" dirty="0">
                <a:latin typeface="Arial" charset="0"/>
                <a:ea typeface="Arial" charset="0"/>
                <a:cs typeface="Arial" charset="0"/>
              </a:rPr>
              <a:t>Summary of the main climatic characteristics of 2025 compared to the multiannual averages (1991–2020) in the </a:t>
            </a:r>
            <a:r>
              <a:rPr lang="en-US" sz="1600" b="1" dirty="0" err="1">
                <a:latin typeface="Arial" charset="0"/>
                <a:ea typeface="Arial" charset="0"/>
                <a:cs typeface="Arial" charset="0"/>
              </a:rPr>
              <a:t>Miniș</a:t>
            </a:r>
            <a:r>
              <a:rPr lang="en-US" sz="1600" b="1" dirty="0">
                <a:latin typeface="Arial" charset="0"/>
                <a:ea typeface="Arial" charset="0"/>
                <a:cs typeface="Arial" charset="0"/>
              </a:rPr>
              <a:t> wine-growing region</a:t>
            </a: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endParaRPr lang="en-US" sz="3200" b="1" dirty="0">
              <a:solidFill>
                <a:srgbClr val="FF0000"/>
              </a:solidFill>
              <a:latin typeface="Arial" charset="0"/>
              <a:ea typeface="Arial" charset="0"/>
              <a:cs typeface="Arial" charset="0"/>
            </a:endParaRPr>
          </a:p>
          <a:p>
            <a:pPr marL="457183" indent="-457183" algn="just">
              <a:buFont typeface="Wingdings" panose="05000000000000000000" pitchFamily="2" charset="2"/>
              <a:buChar char="ü"/>
            </a:pPr>
            <a:endParaRPr lang="en-US" sz="3200" b="1" dirty="0">
              <a:latin typeface="Arial" charset="0"/>
              <a:ea typeface="Arial" charset="0"/>
              <a:cs typeface="Arial" charset="0"/>
            </a:endParaRPr>
          </a:p>
          <a:p>
            <a:pPr marL="457183" indent="-457183" algn="just">
              <a:buFont typeface="Wingdings" panose="05000000000000000000" pitchFamily="2" charset="2"/>
              <a:buChar char="ü"/>
            </a:pPr>
            <a:r>
              <a:rPr lang="en-US" sz="3200" dirty="0">
                <a:latin typeface="Arial" charset="0"/>
                <a:ea typeface="Arial" charset="0"/>
                <a:cs typeface="Arial" charset="0"/>
              </a:rPr>
              <a:t>During the 2025 growing season, soil and atmospheric drought were recorded; the stress caused by hot, dry days led to the impairment of physiological processes such as photosynthesis, berry growth, and, consequently, the accumulation of carbohydrates.</a:t>
            </a:r>
          </a:p>
          <a:p>
            <a:pPr marL="457183" indent="-457183" algn="just">
              <a:buFont typeface="Wingdings" panose="05000000000000000000" pitchFamily="2" charset="2"/>
              <a:buChar char="ü"/>
            </a:pPr>
            <a:r>
              <a:rPr lang="en-US" sz="3200" dirty="0">
                <a:latin typeface="Arial" charset="0"/>
                <a:ea typeface="Arial" charset="0"/>
                <a:cs typeface="Arial" charset="0"/>
              </a:rPr>
              <a:t>From a phytosanitary perspective, the health status of the monitored vineyards was good to very good. The number of treatments performed (5–6) was reduced by 50% compared to normal years.</a:t>
            </a:r>
          </a:p>
          <a:p>
            <a:pPr marL="457183" indent="-457183" algn="just">
              <a:buFont typeface="Wingdings" panose="05000000000000000000" pitchFamily="2" charset="2"/>
              <a:buChar char="ü"/>
            </a:pPr>
            <a:r>
              <a:rPr lang="en-US" sz="3200" dirty="0">
                <a:latin typeface="Arial" charset="0"/>
                <a:ea typeface="Arial" charset="0"/>
                <a:cs typeface="Arial" charset="0"/>
              </a:rPr>
              <a:t>Reducing the number of treatments generates economic efficiency and increases the sustainability of viticulture. Maintaining quality with minimal intervention protects resources and ensures profitability.</a:t>
            </a:r>
            <a:endParaRPr lang="ro-RO" sz="3200" dirty="0">
              <a:solidFill>
                <a:srgbClr val="FF0000"/>
              </a:solidFill>
              <a:latin typeface="Arial" charset="0"/>
              <a:ea typeface="Arial" charset="0"/>
              <a:cs typeface="Arial" charset="0"/>
            </a:endParaRPr>
          </a:p>
        </p:txBody>
      </p:sp>
      <p:sp>
        <p:nvSpPr>
          <p:cNvPr id="23" name="TextBox 22"/>
          <p:cNvSpPr txBox="1"/>
          <p:nvPr/>
        </p:nvSpPr>
        <p:spPr>
          <a:xfrm>
            <a:off x="1321393" y="33229495"/>
            <a:ext cx="28732414" cy="2253231"/>
          </a:xfrm>
          <a:prstGeom prst="rect">
            <a:avLst/>
          </a:prstGeom>
          <a:noFill/>
        </p:spPr>
        <p:txBody>
          <a:bodyPr wrap="square" rtlCol="0">
            <a:spAutoFit/>
          </a:bodyPr>
          <a:lstStyle/>
          <a:p>
            <a:r>
              <a:rPr lang="ro-RO" sz="4000" b="1" dirty="0">
                <a:latin typeface="Arial" charset="0"/>
                <a:ea typeface="Arial" charset="0"/>
                <a:cs typeface="Arial" charset="0"/>
              </a:rPr>
              <a:t>CONCLUSIONS</a:t>
            </a:r>
            <a:endParaRPr lang="ro-RO" sz="4000" b="1" dirty="0">
              <a:solidFill>
                <a:srgbClr val="FF0000"/>
              </a:solidFill>
              <a:latin typeface="Arial" charset="0"/>
              <a:ea typeface="Arial" charset="0"/>
              <a:cs typeface="Arial" charset="0"/>
            </a:endParaRPr>
          </a:p>
          <a:p>
            <a:pPr marL="457183" indent="-457183" algn="just">
              <a:buFont typeface="Wingdings" panose="05000000000000000000" pitchFamily="2" charset="2"/>
              <a:buChar char="ü"/>
            </a:pPr>
            <a:r>
              <a:rPr lang="en-US" sz="3200" dirty="0">
                <a:latin typeface="Arial" charset="0"/>
                <a:ea typeface="Arial" charset="0"/>
                <a:cs typeface="Arial" charset="0"/>
              </a:rPr>
              <a:t>Under the eco-climatic conditions of 2025, the three monitored varieties were ideal in terms of resistance to fungal diseases.</a:t>
            </a:r>
          </a:p>
          <a:p>
            <a:pPr marL="457183" indent="-457183" algn="just">
              <a:buFont typeface="Wingdings" panose="05000000000000000000" pitchFamily="2" charset="2"/>
              <a:buChar char="ü"/>
            </a:pPr>
            <a:r>
              <a:rPr lang="en-US" sz="3200" dirty="0">
                <a:latin typeface="Arial" charset="0"/>
                <a:ea typeface="Arial" charset="0"/>
                <a:cs typeface="Arial" charset="0"/>
              </a:rPr>
              <a:t>Combining green pruning (leaf removal at </a:t>
            </a:r>
            <a:r>
              <a:rPr lang="en-US" sz="3200" dirty="0" err="1">
                <a:latin typeface="Arial" charset="0"/>
                <a:ea typeface="Arial" charset="0"/>
                <a:cs typeface="Arial" charset="0"/>
              </a:rPr>
              <a:t>Cadarca</a:t>
            </a:r>
            <a:r>
              <a:rPr lang="en-US" sz="3200" dirty="0">
                <a:latin typeface="Arial" charset="0"/>
                <a:ea typeface="Arial" charset="0"/>
                <a:cs typeface="Arial" charset="0"/>
              </a:rPr>
              <a:t>), weather forecasting systems (DSS), and pheromone traps for moths can significantly reduce the number of treatments in the Minis </a:t>
            </a:r>
            <a:r>
              <a:rPr lang="en-US" sz="3200" dirty="0" err="1">
                <a:latin typeface="Arial" charset="0"/>
                <a:ea typeface="Arial" charset="0"/>
                <a:cs typeface="Arial" charset="0"/>
              </a:rPr>
              <a:t>Maderat</a:t>
            </a:r>
            <a:r>
              <a:rPr lang="en-US" sz="3200" dirty="0">
                <a:latin typeface="Arial" charset="0"/>
                <a:ea typeface="Arial" charset="0"/>
                <a:cs typeface="Arial" charset="0"/>
              </a:rPr>
              <a:t> vineyard, thereby optimizing production costs and the vineyard’s environmental footprint.</a:t>
            </a:r>
            <a:r>
              <a:rPr lang="en-US" sz="3200" dirty="0">
                <a:solidFill>
                  <a:srgbClr val="FF0000"/>
                </a:solidFill>
                <a:latin typeface="Arial" charset="0"/>
                <a:ea typeface="Arial" charset="0"/>
                <a:cs typeface="Arial" charset="0"/>
              </a:rPr>
              <a:t> </a:t>
            </a:r>
            <a:endParaRPr lang="ro-RO" sz="3200" dirty="0">
              <a:solidFill>
                <a:srgbClr val="FF0000"/>
              </a:solidFill>
              <a:latin typeface="Arial" charset="0"/>
              <a:ea typeface="Arial" charset="0"/>
              <a:cs typeface="Arial" charset="0"/>
            </a:endParaRPr>
          </a:p>
        </p:txBody>
      </p:sp>
      <p:cxnSp>
        <p:nvCxnSpPr>
          <p:cNvPr id="24" name="Straight Connector 23"/>
          <p:cNvCxnSpPr/>
          <p:nvPr/>
        </p:nvCxnSpPr>
        <p:spPr>
          <a:xfrm>
            <a:off x="2888" y="5122134"/>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cxnSpLocks/>
          </p:cNvCxnSpPr>
          <p:nvPr/>
        </p:nvCxnSpPr>
        <p:spPr>
          <a:xfrm>
            <a:off x="-125484" y="5266443"/>
            <a:ext cx="32587451"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321393" y="35949209"/>
            <a:ext cx="28732414" cy="2761001"/>
          </a:xfrm>
          <a:prstGeom prst="rect">
            <a:avLst/>
          </a:prstGeom>
          <a:noFill/>
        </p:spPr>
        <p:txBody>
          <a:bodyPr wrap="square" rtlCol="0">
            <a:spAutoFit/>
          </a:bodyPr>
          <a:lstStyle/>
          <a:p>
            <a:r>
              <a:rPr lang="ro-RO" sz="4000" b="1" noProof="1">
                <a:latin typeface="Arial" charset="0"/>
                <a:ea typeface="Arial" charset="0"/>
                <a:cs typeface="Arial" charset="0"/>
              </a:rPr>
              <a:t>REFERENCES</a:t>
            </a:r>
            <a:r>
              <a:rPr lang="ro-RO" sz="3200" b="1" noProof="1">
                <a:latin typeface="Arial" charset="0"/>
                <a:ea typeface="Arial" charset="0"/>
                <a:cs typeface="Arial" charset="0"/>
              </a:rPr>
              <a:t> </a:t>
            </a:r>
            <a:endParaRPr lang="en-US" sz="3200" b="1" noProof="1">
              <a:solidFill>
                <a:srgbClr val="FF0000"/>
              </a:solidFill>
              <a:latin typeface="Arial" charset="0"/>
              <a:ea typeface="Arial" charset="0"/>
              <a:cs typeface="Arial" charset="0"/>
            </a:endParaRPr>
          </a:p>
          <a:p>
            <a:pPr marL="514330" indent="-514330">
              <a:buAutoNum type="arabicPeriod"/>
            </a:pPr>
            <a:r>
              <a:rPr lang="ro-RO" sz="3200" noProof="1">
                <a:latin typeface="Arial" charset="0"/>
                <a:ea typeface="Arial" charset="0"/>
                <a:cs typeface="Arial" charset="0"/>
              </a:rPr>
              <a:t>Antonia Ivașcu – Guide to Determining Resistance to Diseases and Pests, ISTIS, 2019.</a:t>
            </a:r>
            <a:endParaRPr lang="en-US" sz="3200" noProof="1">
              <a:latin typeface="Arial" charset="0"/>
              <a:ea typeface="Arial" charset="0"/>
              <a:cs typeface="Arial" charset="0"/>
            </a:endParaRPr>
          </a:p>
          <a:p>
            <a:pPr marL="514330" indent="-514330">
              <a:buAutoNum type="arabicPeriod"/>
            </a:pPr>
            <a:r>
              <a:rPr lang="en-US" sz="3200" noProof="1">
                <a:latin typeface="Arial" charset="0"/>
                <a:ea typeface="Arial" charset="0"/>
                <a:cs typeface="Arial" charset="0"/>
              </a:rPr>
              <a:t>I. </a:t>
            </a:r>
            <a:r>
              <a:rPr lang="ro-RO" sz="3200" noProof="1">
                <a:latin typeface="Arial" charset="0"/>
                <a:ea typeface="Arial" charset="0"/>
                <a:cs typeface="Arial" charset="0"/>
              </a:rPr>
              <a:t>Mirică, A. Mirică – Protection of Vines Against Diseases and Pests, Ceres Publishing House, Bucharest, 1986</a:t>
            </a:r>
            <a:endParaRPr lang="en-US" sz="3200" noProof="1">
              <a:latin typeface="Arial" charset="0"/>
              <a:ea typeface="Arial" charset="0"/>
              <a:cs typeface="Arial" charset="0"/>
            </a:endParaRPr>
          </a:p>
          <a:p>
            <a:pPr marL="514330" indent="-514330">
              <a:buAutoNum type="arabicPeriod"/>
            </a:pPr>
            <a:r>
              <a:rPr lang="ro-RO" sz="3200" noProof="1">
                <a:latin typeface="Arial" charset="0"/>
                <a:ea typeface="Arial" charset="0"/>
                <a:cs typeface="Arial" charset="0"/>
              </a:rPr>
              <a:t>Liliana Tomoiagă – The Viticulturist’s Phytosanitary Guide, 2nd Revised Edition, AcademicPres, Cluj-Napoca, 2013</a:t>
            </a:r>
            <a:endParaRPr lang="en-US" sz="3200" noProof="1">
              <a:latin typeface="Arial" charset="0"/>
              <a:ea typeface="Arial" charset="0"/>
              <a:cs typeface="Arial" charset="0"/>
            </a:endParaRPr>
          </a:p>
          <a:p>
            <a:pPr marL="514330" indent="-514330">
              <a:buAutoNum type="arabicPeriod"/>
            </a:pPr>
            <a:r>
              <a:rPr lang="ro-RO" sz="3200" noProof="1">
                <a:latin typeface="Arial" charset="0"/>
                <a:ea typeface="Arial" charset="0"/>
                <a:cs typeface="Arial" charset="0"/>
              </a:rPr>
              <a:t>T. Baicu, Tatiana Eugenia Șesan, Agricultural Plant Pathology, Ceres Publishing House, Bucharest, 1986</a:t>
            </a:r>
          </a:p>
        </p:txBody>
      </p:sp>
      <p:sp>
        <p:nvSpPr>
          <p:cNvPr id="12" name="TextBox 11"/>
          <p:cNvSpPr txBox="1"/>
          <p:nvPr/>
        </p:nvSpPr>
        <p:spPr>
          <a:xfrm>
            <a:off x="4714800" y="806726"/>
            <a:ext cx="21945600" cy="4855553"/>
          </a:xfrm>
          <a:prstGeom prst="rect">
            <a:avLst/>
          </a:prstGeom>
          <a:noFill/>
        </p:spPr>
        <p:txBody>
          <a:bodyPr wrap="square" rtlCol="0">
            <a:spAutoFit/>
          </a:bodyPr>
          <a:lstStyle/>
          <a:p>
            <a:pPr algn="ctr"/>
            <a:r>
              <a:rPr lang="en-US" sz="6000" b="1" dirty="0">
                <a:latin typeface="Arial Black" panose="020B0A04020102020204" pitchFamily="34" charset="0"/>
              </a:rPr>
              <a:t>The 5th Edition of the Annual Conference</a:t>
            </a:r>
          </a:p>
          <a:p>
            <a:pPr algn="ctr"/>
            <a:r>
              <a:rPr lang="en-US" sz="6000" b="1" dirty="0">
                <a:latin typeface="Arial Black" panose="020B0A04020102020204" pitchFamily="34" charset="0"/>
              </a:rPr>
              <a:t>“Romanian agricultural and forestry research: achievements and prospectives” </a:t>
            </a:r>
            <a:endParaRPr lang="ro-RO" sz="6000" b="1" dirty="0">
              <a:latin typeface="Arial Black" panose="020B0A04020102020204" pitchFamily="34" charset="0"/>
            </a:endParaRPr>
          </a:p>
          <a:p>
            <a:pPr algn="ctr"/>
            <a:r>
              <a:rPr lang="en-US" sz="6000" b="1" dirty="0">
                <a:latin typeface="Arial Black" panose="020B0A04020102020204" pitchFamily="34" charset="0"/>
              </a:rPr>
              <a:t>May 28, 2026</a:t>
            </a:r>
          </a:p>
          <a:p>
            <a:endParaRPr lang="en-US" sz="6000" dirty="0"/>
          </a:p>
        </p:txBody>
      </p:sp>
      <p:sp>
        <p:nvSpPr>
          <p:cNvPr id="2" name="Oval 1">
            <a:extLst>
              <a:ext uri="{FF2B5EF4-FFF2-40B4-BE49-F238E27FC236}">
                <a16:creationId xmlns:a16="http://schemas.microsoft.com/office/drawing/2014/main" id="{0615B749-69EA-79C7-3F37-F4FD34927A3F}"/>
              </a:ext>
            </a:extLst>
          </p:cNvPr>
          <p:cNvSpPr/>
          <p:nvPr/>
        </p:nvSpPr>
        <p:spPr>
          <a:xfrm>
            <a:off x="27091470" y="490528"/>
            <a:ext cx="3519233" cy="3519233"/>
          </a:xfrm>
          <a:prstGeom prst="ellipse">
            <a:avLst/>
          </a:prstGeom>
          <a:blipFill rotWithShape="1">
            <a:blip r:embed="rId2"/>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ro-RO" sz="7142"/>
          </a:p>
        </p:txBody>
      </p:sp>
      <p:pic>
        <p:nvPicPr>
          <p:cNvPr id="5" name="Imagine 4">
            <a:extLst>
              <a:ext uri="{FF2B5EF4-FFF2-40B4-BE49-F238E27FC236}">
                <a16:creationId xmlns:a16="http://schemas.microsoft.com/office/drawing/2014/main" id="{E293A6B6-15AA-3734-2387-D62D1B525DF8}"/>
              </a:ext>
            </a:extLst>
          </p:cNvPr>
          <p:cNvPicPr>
            <a:picLocks noChangeAspect="1"/>
          </p:cNvPicPr>
          <p:nvPr/>
        </p:nvPicPr>
        <p:blipFill>
          <a:blip r:embed="rId3"/>
          <a:stretch>
            <a:fillRect/>
          </a:stretch>
        </p:blipFill>
        <p:spPr>
          <a:xfrm>
            <a:off x="1321393" y="157797"/>
            <a:ext cx="3353699" cy="4320910"/>
          </a:xfrm>
          <a:prstGeom prst="rect">
            <a:avLst/>
          </a:prstGeom>
        </p:spPr>
      </p:pic>
      <p:sp>
        <p:nvSpPr>
          <p:cNvPr id="27" name="CasetăText 26">
            <a:extLst>
              <a:ext uri="{FF2B5EF4-FFF2-40B4-BE49-F238E27FC236}">
                <a16:creationId xmlns:a16="http://schemas.microsoft.com/office/drawing/2014/main" id="{CBA2A70E-33CE-4862-7849-6924FB65224D}"/>
              </a:ext>
            </a:extLst>
          </p:cNvPr>
          <p:cNvSpPr txBox="1"/>
          <p:nvPr/>
        </p:nvSpPr>
        <p:spPr>
          <a:xfrm>
            <a:off x="14928180" y="22820907"/>
            <a:ext cx="15918092" cy="349092"/>
          </a:xfrm>
          <a:prstGeom prst="rect">
            <a:avLst/>
          </a:prstGeom>
          <a:noFill/>
        </p:spPr>
        <p:txBody>
          <a:bodyPr wrap="square">
            <a:spAutoFit/>
          </a:bodyPr>
          <a:lstStyle/>
          <a:p>
            <a:pPr algn="ctr"/>
            <a:r>
              <a:rPr lang="en-US" sz="1600" b="1" i="1" dirty="0">
                <a:latin typeface="Arial" panose="020B0604020202020204" pitchFamily="34" charset="0"/>
                <a:cs typeface="Arial" panose="020B0604020202020204" pitchFamily="34" charset="0"/>
              </a:rPr>
              <a:t>Phenological development of the varieties considered in the study</a:t>
            </a:r>
            <a:endParaRPr lang="ro-RO" sz="1600" b="1" i="1" dirty="0">
              <a:latin typeface="Arial" panose="020B0604020202020204" pitchFamily="34" charset="0"/>
              <a:cs typeface="Arial" panose="020B0604020202020204" pitchFamily="34" charset="0"/>
            </a:endParaRPr>
          </a:p>
        </p:txBody>
      </p:sp>
      <p:sp>
        <p:nvSpPr>
          <p:cNvPr id="29" name="CasetăText 28">
            <a:extLst>
              <a:ext uri="{FF2B5EF4-FFF2-40B4-BE49-F238E27FC236}">
                <a16:creationId xmlns:a16="http://schemas.microsoft.com/office/drawing/2014/main" id="{F1A41006-E551-82BD-3310-D52DDB0AD196}"/>
              </a:ext>
            </a:extLst>
          </p:cNvPr>
          <p:cNvSpPr txBox="1"/>
          <p:nvPr/>
        </p:nvSpPr>
        <p:spPr>
          <a:xfrm>
            <a:off x="14928181" y="25312439"/>
            <a:ext cx="15918092" cy="349092"/>
          </a:xfrm>
          <a:prstGeom prst="rect">
            <a:avLst/>
          </a:prstGeom>
          <a:noFill/>
        </p:spPr>
        <p:txBody>
          <a:bodyPr wrap="square">
            <a:spAutoFit/>
          </a:bodyPr>
          <a:lstStyle/>
          <a:p>
            <a:pPr algn="ctr"/>
            <a:r>
              <a:rPr lang="en-US" sz="1600" b="1" i="1" dirty="0">
                <a:latin typeface="Arial" panose="020B0604020202020204" pitchFamily="34" charset="0"/>
                <a:cs typeface="Arial" panose="020B0604020202020204" pitchFamily="34" charset="0"/>
              </a:rPr>
              <a:t>Treatments performed during the growing season on grapevines in the monitored vineyards </a:t>
            </a:r>
            <a:endParaRPr lang="ro-RO" sz="1600" b="1" i="1" dirty="0">
              <a:latin typeface="Arial" panose="020B0604020202020204" pitchFamily="34" charset="0"/>
              <a:cs typeface="Arial" panose="020B0604020202020204" pitchFamily="34" charset="0"/>
            </a:endParaRPr>
          </a:p>
        </p:txBody>
      </p:sp>
      <p:graphicFrame>
        <p:nvGraphicFramePr>
          <p:cNvPr id="30" name="Tabel 29">
            <a:extLst>
              <a:ext uri="{FF2B5EF4-FFF2-40B4-BE49-F238E27FC236}">
                <a16:creationId xmlns:a16="http://schemas.microsoft.com/office/drawing/2014/main" id="{62D956CC-470B-9EDE-C817-B4D0DF5E4CE7}"/>
              </a:ext>
            </a:extLst>
          </p:cNvPr>
          <p:cNvGraphicFramePr>
            <a:graphicFrameLocks noGrp="1"/>
          </p:cNvGraphicFramePr>
          <p:nvPr/>
        </p:nvGraphicFramePr>
        <p:xfrm>
          <a:off x="1077685" y="23235512"/>
          <a:ext cx="13324116" cy="6436917"/>
        </p:xfrm>
        <a:graphic>
          <a:graphicData uri="http://schemas.openxmlformats.org/drawingml/2006/table">
            <a:tbl>
              <a:tblPr firstRow="1" firstCol="1" lastRow="1" lastCol="1" bandRow="1" bandCol="1"/>
              <a:tblGrid>
                <a:gridCol w="7196247">
                  <a:extLst>
                    <a:ext uri="{9D8B030D-6E8A-4147-A177-3AD203B41FA5}">
                      <a16:colId xmlns:a16="http://schemas.microsoft.com/office/drawing/2014/main" val="3904110912"/>
                    </a:ext>
                  </a:extLst>
                </a:gridCol>
                <a:gridCol w="3612007">
                  <a:extLst>
                    <a:ext uri="{9D8B030D-6E8A-4147-A177-3AD203B41FA5}">
                      <a16:colId xmlns:a16="http://schemas.microsoft.com/office/drawing/2014/main" val="4137544619"/>
                    </a:ext>
                  </a:extLst>
                </a:gridCol>
                <a:gridCol w="2515862">
                  <a:extLst>
                    <a:ext uri="{9D8B030D-6E8A-4147-A177-3AD203B41FA5}">
                      <a16:colId xmlns:a16="http://schemas.microsoft.com/office/drawing/2014/main" val="370157965"/>
                    </a:ext>
                  </a:extLst>
                </a:gridCol>
              </a:tblGrid>
              <a:tr h="428154">
                <a:tc>
                  <a:txBody>
                    <a:bodyPr/>
                    <a:lstStyle/>
                    <a:p>
                      <a:pPr marL="0" marR="0" algn="ctr">
                        <a:lnSpc>
                          <a:spcPct val="107000"/>
                        </a:lnSpc>
                        <a:spcBef>
                          <a:spcPts val="240"/>
                        </a:spcBef>
                        <a:spcAft>
                          <a:spcPts val="240"/>
                        </a:spcAft>
                        <a:buNone/>
                      </a:pPr>
                      <a:r>
                        <a:rPr lang="en-GB" sz="20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Analysed climatic elements</a:t>
                      </a:r>
                      <a:endParaRPr lang="ro-RO"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240"/>
                        </a:spcBef>
                        <a:spcAft>
                          <a:spcPts val="240"/>
                        </a:spcAft>
                        <a:buNone/>
                      </a:pPr>
                      <a:r>
                        <a:rPr lang="en-GB" sz="20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Multiannual average</a:t>
                      </a:r>
                      <a:endParaRPr lang="ro-RO"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240"/>
                        </a:spcBef>
                        <a:spcAft>
                          <a:spcPts val="240"/>
                        </a:spcAft>
                        <a:buNone/>
                      </a:pPr>
                      <a:r>
                        <a:rPr lang="en-GB" sz="20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2025</a:t>
                      </a:r>
                      <a:endParaRPr lang="ro-RO"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627390500"/>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Total heat balance, (</a:t>
                      </a:r>
                      <a:r>
                        <a:rPr lang="en-GB" sz="16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GB" sz="1600" kern="10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n-GB" sz="1600" kern="100">
                          <a:effectLst/>
                          <a:latin typeface="Arial" panose="020B0604020202020204" pitchFamily="34" charset="0"/>
                          <a:ea typeface="Calibri" panose="020F0502020204030204" pitchFamily="34" charset="0"/>
                          <a:cs typeface="Times New Roman" panose="02020603050405020304" pitchFamily="18" charset="0"/>
                        </a:rPr>
                        <a:t> t°g)</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4580,4</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5121,45</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87056920"/>
                  </a:ext>
                </a:extLst>
              </a:tr>
              <a:tr h="268535">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Active heat balance, (</a:t>
                      </a:r>
                      <a:r>
                        <a:rPr lang="en-GB" sz="16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GB" sz="1600" kern="10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n-GB" sz="1600" kern="100">
                          <a:effectLst/>
                          <a:latin typeface="Arial" panose="020B0604020202020204" pitchFamily="34" charset="0"/>
                          <a:ea typeface="Calibri" panose="020F0502020204030204" pitchFamily="34" charset="0"/>
                          <a:cs typeface="Times New Roman" panose="02020603050405020304" pitchFamily="18" charset="0"/>
                        </a:rPr>
                        <a:t> t°a)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4078,3</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4676,70</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5666178"/>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Useful heat balance, (</a:t>
                      </a:r>
                      <a:r>
                        <a:rPr lang="en-GB" sz="16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GB" sz="1600" kern="10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n-GB" sz="1600" kern="100">
                          <a:effectLst/>
                          <a:latin typeface="Arial" panose="020B0604020202020204" pitchFamily="34" charset="0"/>
                          <a:ea typeface="Calibri" panose="020F0502020204030204" pitchFamily="34" charset="0"/>
                          <a:cs typeface="Times New Roman" panose="02020603050405020304" pitchFamily="18" charset="0"/>
                        </a:rPr>
                        <a:t> t°u)</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1886,6</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2287,30</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27827496"/>
                  </a:ext>
                </a:extLst>
              </a:tr>
              <a:tr h="773585">
                <a:tc>
                  <a:txBody>
                    <a:bodyPr/>
                    <a:lstStyle/>
                    <a:p>
                      <a:pPr marL="0" marR="0" algn="l">
                        <a:lnSpc>
                          <a:spcPct val="100000"/>
                        </a:lnSpc>
                        <a:spcBef>
                          <a:spcPts val="0"/>
                        </a:spcBef>
                        <a:spcAft>
                          <a:spcPts val="0"/>
                        </a:spcAft>
                        <a:buNone/>
                      </a:pPr>
                      <a:r>
                        <a:rPr lang="en-GB" sz="1600" kern="100" dirty="0">
                          <a:effectLst/>
                          <a:latin typeface="Arial" panose="020B0604020202020204" pitchFamily="34" charset="0"/>
                          <a:ea typeface="Calibri" panose="020F0502020204030204" pitchFamily="34" charset="0"/>
                          <a:cs typeface="Times New Roman" panose="02020603050405020304" pitchFamily="18" charset="0"/>
                        </a:rPr>
                        <a:t>Monthly average temperature:   July, °C </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buNone/>
                      </a:pPr>
                      <a:r>
                        <a:rPr lang="en-GB" sz="1600" kern="100" dirty="0">
                          <a:effectLst/>
                          <a:latin typeface="Arial" panose="020B0604020202020204" pitchFamily="34" charset="0"/>
                          <a:ea typeface="Calibri" panose="020F0502020204030204" pitchFamily="34" charset="0"/>
                          <a:cs typeface="Times New Roman" panose="02020603050405020304" pitchFamily="18" charset="0"/>
                        </a:rPr>
                        <a:t>August, °C</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buNone/>
                      </a:pPr>
                      <a:r>
                        <a:rPr lang="en-GB" sz="1600" kern="100" dirty="0">
                          <a:effectLst/>
                          <a:latin typeface="Arial" panose="020B0604020202020204" pitchFamily="34" charset="0"/>
                          <a:ea typeface="Calibri" panose="020F0502020204030204" pitchFamily="34" charset="0"/>
                          <a:cs typeface="Times New Roman" panose="02020603050405020304" pitchFamily="18" charset="0"/>
                        </a:rPr>
                        <a:t>September, °C</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0000"/>
                        </a:lnSpc>
                        <a:spcBef>
                          <a:spcPts val="0"/>
                        </a:spcBef>
                        <a:spcAft>
                          <a:spcPts val="0"/>
                        </a:spcAft>
                        <a:buNone/>
                      </a:pPr>
                      <a:r>
                        <a:rPr lang="en-GB" sz="16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23,1</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buNone/>
                      </a:pPr>
                      <a:r>
                        <a:rPr lang="en-GB" sz="16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buNone/>
                      </a:pPr>
                      <a:r>
                        <a:rPr lang="en-GB" sz="16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18,4</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0000"/>
                        </a:lnSpc>
                        <a:spcBef>
                          <a:spcPts val="0"/>
                        </a:spcBef>
                        <a:spcAft>
                          <a:spcPts val="0"/>
                        </a:spcAft>
                        <a:buNone/>
                      </a:pPr>
                      <a:r>
                        <a:rPr lang="en-GB" sz="16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24,83</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buNone/>
                      </a:pPr>
                      <a:r>
                        <a:rPr lang="en-GB" sz="16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25,14</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buNone/>
                      </a:pPr>
                      <a:r>
                        <a:rPr lang="en-GB" sz="16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22,22</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1499068"/>
                  </a:ext>
                </a:extLst>
              </a:tr>
              <a:tr h="310834">
                <a:tc>
                  <a:txBody>
                    <a:bodyPr/>
                    <a:lstStyle/>
                    <a:p>
                      <a:pPr marL="0" marR="0" algn="just">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Absolute minimum air temperature, °C</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-18,1/08.01.2017</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-9,6/19.02.2025</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2426911"/>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Absolute minimum temperature at soil surface, °C                                                                                  </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-24,7/08.01.2017 </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-9,6/19.02.2025</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03564779"/>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n-GB" sz="1600" kern="100">
                          <a:effectLst/>
                          <a:latin typeface="Arial" panose="020B0604020202020204" pitchFamily="34" charset="0"/>
                          <a:ea typeface="Calibri" panose="020F0502020204030204" pitchFamily="34" charset="0"/>
                          <a:cs typeface="Times New Roman" panose="02020603050405020304" pitchFamily="18" charset="0"/>
                        </a:rPr>
                        <a:t> precipitation during the growing season/ mm</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369,3</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288,4</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5642703"/>
                  </a:ext>
                </a:extLst>
              </a:tr>
              <a:tr h="310834">
                <a:tc>
                  <a:txBody>
                    <a:bodyPr/>
                    <a:lstStyle/>
                    <a:p>
                      <a:pPr marL="0" marR="0" algn="l">
                        <a:lnSpc>
                          <a:spcPct val="107000"/>
                        </a:lnSpc>
                        <a:spcBef>
                          <a:spcPts val="240"/>
                        </a:spcBef>
                        <a:spcAft>
                          <a:spcPts val="240"/>
                        </a:spcAft>
                        <a:buNone/>
                      </a:pPr>
                      <a:r>
                        <a:rPr lang="en-GB" sz="1600" kern="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n-GB" sz="1600" kern="100" dirty="0">
                          <a:effectLst/>
                          <a:latin typeface="Arial" panose="020B0604020202020204" pitchFamily="34" charset="0"/>
                          <a:ea typeface="Calibri" panose="020F0502020204030204" pitchFamily="34" charset="0"/>
                          <a:cs typeface="Times New Roman" panose="02020603050405020304" pitchFamily="18" charset="0"/>
                        </a:rPr>
                        <a:t>  hours of sunshine during the growing season/ hours</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1383,7</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1724</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62271767"/>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Average maximum temperatures in August, °C</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29,6</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32,78</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8038161"/>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Average temperature in the first and second decades of June</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18,9</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23,89</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0730322"/>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Number of days with maximum temperatures &gt; 30°C</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38,7</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79</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188445"/>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Duration of the bioactive period, no. of days</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176</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188</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89102567"/>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Actual heliothermic index (IHr)</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2,4</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3,54</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69592373"/>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Hydrothermal coefficient (CH)</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0,75</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0136451"/>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Viticultural bioclimatic index (Ibcv)</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7,3</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12,17</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8208248"/>
                  </a:ext>
                </a:extLst>
              </a:tr>
              <a:tr h="310834">
                <a:tc>
                  <a:txBody>
                    <a:bodyPr/>
                    <a:lstStyle/>
                    <a:p>
                      <a:pPr marL="0" marR="0" algn="l">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Oenoclimatic suitability index (IAOe)</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4703.7</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5513,8</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2282005"/>
                  </a:ext>
                </a:extLst>
              </a:tr>
              <a:tr h="302221">
                <a:tc>
                  <a:txBody>
                    <a:bodyPr/>
                    <a:lstStyle/>
                    <a:p>
                      <a:pPr marL="0" marR="0" algn="just">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Huglin heliothermic index (IH)</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2668,3</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48370490"/>
                  </a:ext>
                </a:extLst>
              </a:tr>
              <a:tr h="310834">
                <a:tc>
                  <a:txBody>
                    <a:bodyPr/>
                    <a:lstStyle/>
                    <a:p>
                      <a:pPr marL="0" marR="0" algn="just">
                        <a:lnSpc>
                          <a:spcPct val="107000"/>
                        </a:lnSpc>
                        <a:spcBef>
                          <a:spcPts val="240"/>
                        </a:spcBef>
                        <a:spcAft>
                          <a:spcPts val="24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Night cooling index (IF)</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240"/>
                        </a:spcBef>
                        <a:spcAft>
                          <a:spcPts val="240"/>
                        </a:spcAft>
                        <a:buNone/>
                      </a:pPr>
                      <a:r>
                        <a:rPr lang="en-GB" sz="16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16,23</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7780" marR="177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04830"/>
                  </a:ext>
                </a:extLst>
              </a:tr>
            </a:tbl>
          </a:graphicData>
        </a:graphic>
      </p:graphicFrame>
      <p:graphicFrame>
        <p:nvGraphicFramePr>
          <p:cNvPr id="31" name="Tabel 30">
            <a:extLst>
              <a:ext uri="{FF2B5EF4-FFF2-40B4-BE49-F238E27FC236}">
                <a16:creationId xmlns:a16="http://schemas.microsoft.com/office/drawing/2014/main" id="{8E924F30-AD43-689B-02EC-A851F550D7F6}"/>
              </a:ext>
            </a:extLst>
          </p:cNvPr>
          <p:cNvGraphicFramePr>
            <a:graphicFrameLocks noGrp="1"/>
          </p:cNvGraphicFramePr>
          <p:nvPr/>
        </p:nvGraphicFramePr>
        <p:xfrm>
          <a:off x="14928180" y="23241166"/>
          <a:ext cx="15918094" cy="1985899"/>
        </p:xfrm>
        <a:graphic>
          <a:graphicData uri="http://schemas.openxmlformats.org/drawingml/2006/table">
            <a:tbl>
              <a:tblPr firstRow="1" firstCol="1" lastRow="1" lastCol="1" bandRow="1" bandCol="1"/>
              <a:tblGrid>
                <a:gridCol w="3125780">
                  <a:extLst>
                    <a:ext uri="{9D8B030D-6E8A-4147-A177-3AD203B41FA5}">
                      <a16:colId xmlns:a16="http://schemas.microsoft.com/office/drawing/2014/main" val="1027478939"/>
                    </a:ext>
                  </a:extLst>
                </a:gridCol>
                <a:gridCol w="1607046">
                  <a:extLst>
                    <a:ext uri="{9D8B030D-6E8A-4147-A177-3AD203B41FA5}">
                      <a16:colId xmlns:a16="http://schemas.microsoft.com/office/drawing/2014/main" val="93660847"/>
                    </a:ext>
                  </a:extLst>
                </a:gridCol>
                <a:gridCol w="1607046">
                  <a:extLst>
                    <a:ext uri="{9D8B030D-6E8A-4147-A177-3AD203B41FA5}">
                      <a16:colId xmlns:a16="http://schemas.microsoft.com/office/drawing/2014/main" val="2730799047"/>
                    </a:ext>
                  </a:extLst>
                </a:gridCol>
                <a:gridCol w="1589577">
                  <a:extLst>
                    <a:ext uri="{9D8B030D-6E8A-4147-A177-3AD203B41FA5}">
                      <a16:colId xmlns:a16="http://schemas.microsoft.com/office/drawing/2014/main" val="1601603815"/>
                    </a:ext>
                  </a:extLst>
                </a:gridCol>
                <a:gridCol w="1589577">
                  <a:extLst>
                    <a:ext uri="{9D8B030D-6E8A-4147-A177-3AD203B41FA5}">
                      <a16:colId xmlns:a16="http://schemas.microsoft.com/office/drawing/2014/main" val="282695951"/>
                    </a:ext>
                  </a:extLst>
                </a:gridCol>
                <a:gridCol w="1589577">
                  <a:extLst>
                    <a:ext uri="{9D8B030D-6E8A-4147-A177-3AD203B41FA5}">
                      <a16:colId xmlns:a16="http://schemas.microsoft.com/office/drawing/2014/main" val="4217213092"/>
                    </a:ext>
                  </a:extLst>
                </a:gridCol>
                <a:gridCol w="1589577">
                  <a:extLst>
                    <a:ext uri="{9D8B030D-6E8A-4147-A177-3AD203B41FA5}">
                      <a16:colId xmlns:a16="http://schemas.microsoft.com/office/drawing/2014/main" val="2944244939"/>
                    </a:ext>
                  </a:extLst>
                </a:gridCol>
                <a:gridCol w="1609957">
                  <a:extLst>
                    <a:ext uri="{9D8B030D-6E8A-4147-A177-3AD203B41FA5}">
                      <a16:colId xmlns:a16="http://schemas.microsoft.com/office/drawing/2014/main" val="2730182217"/>
                    </a:ext>
                  </a:extLst>
                </a:gridCol>
                <a:gridCol w="1609957">
                  <a:extLst>
                    <a:ext uri="{9D8B030D-6E8A-4147-A177-3AD203B41FA5}">
                      <a16:colId xmlns:a16="http://schemas.microsoft.com/office/drawing/2014/main" val="3864273013"/>
                    </a:ext>
                  </a:extLst>
                </a:gridCol>
              </a:tblGrid>
              <a:tr h="316929">
                <a:tc rowSpan="2">
                  <a:txBody>
                    <a:bodyPr/>
                    <a:lstStyle/>
                    <a:p>
                      <a:pPr marL="0" marR="0" algn="l">
                        <a:lnSpc>
                          <a:spcPct val="106000"/>
                        </a:lnSpc>
                        <a:spcAft>
                          <a:spcPts val="800"/>
                        </a:spcAft>
                        <a:buNone/>
                      </a:pPr>
                      <a:r>
                        <a:rPr lang="en-GB" sz="20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6000"/>
                        </a:lnSpc>
                        <a:spcAft>
                          <a:spcPts val="800"/>
                        </a:spcAft>
                        <a:buNone/>
                      </a:pPr>
                      <a:r>
                        <a:rPr lang="en-GB" sz="20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Genotype</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6000"/>
                        </a:lnSpc>
                        <a:spcAft>
                          <a:spcPts val="800"/>
                        </a:spcAft>
                        <a:buNone/>
                      </a:pPr>
                      <a:r>
                        <a:rPr lang="en-GB" sz="20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Variety/Clone</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gridSpan="2">
                  <a:txBody>
                    <a:bodyPr/>
                    <a:lstStyle/>
                    <a:p>
                      <a:pPr marL="0" marR="0" algn="ctr">
                        <a:lnSpc>
                          <a:spcPct val="106000"/>
                        </a:lnSpc>
                        <a:spcAft>
                          <a:spcPts val="800"/>
                        </a:spcAft>
                        <a:buNone/>
                      </a:pPr>
                      <a:r>
                        <a:rPr lang="en-GB" sz="2000" kern="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Budbreak    </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hMerge="1">
                  <a:txBody>
                    <a:bodyPr/>
                    <a:lstStyle/>
                    <a:p>
                      <a:endParaRPr lang="ro-RO"/>
                    </a:p>
                  </a:txBody>
                  <a:tcPr/>
                </a:tc>
                <a:tc gridSpan="2">
                  <a:txBody>
                    <a:bodyPr/>
                    <a:lstStyle/>
                    <a:p>
                      <a:pPr marL="0" marR="0" algn="ctr">
                        <a:lnSpc>
                          <a:spcPct val="106000"/>
                        </a:lnSpc>
                        <a:spcAft>
                          <a:spcPts val="800"/>
                        </a:spcAft>
                        <a:buNone/>
                      </a:pPr>
                      <a:r>
                        <a:rPr lang="en-GB" sz="2000" kern="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Flowering    </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hMerge="1">
                  <a:txBody>
                    <a:bodyPr/>
                    <a:lstStyle/>
                    <a:p>
                      <a:endParaRPr lang="ro-RO"/>
                    </a:p>
                  </a:txBody>
                  <a:tcPr/>
                </a:tc>
                <a:tc gridSpan="2">
                  <a:txBody>
                    <a:bodyPr/>
                    <a:lstStyle/>
                    <a:p>
                      <a:pPr marL="0" marR="0" algn="ctr">
                        <a:lnSpc>
                          <a:spcPct val="106000"/>
                        </a:lnSpc>
                        <a:spcAft>
                          <a:spcPts val="800"/>
                        </a:spcAft>
                        <a:buNone/>
                      </a:pPr>
                      <a:r>
                        <a:rPr lang="en-GB" sz="2000" kern="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Grape verasion</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hMerge="1">
                  <a:txBody>
                    <a:bodyPr/>
                    <a:lstStyle/>
                    <a:p>
                      <a:endParaRPr lang="ro-RO"/>
                    </a:p>
                  </a:txBody>
                  <a:tcPr/>
                </a:tc>
                <a:tc gridSpan="2">
                  <a:txBody>
                    <a:bodyPr/>
                    <a:lstStyle/>
                    <a:p>
                      <a:pPr marL="0" marR="0" algn="ctr">
                        <a:lnSpc>
                          <a:spcPct val="106000"/>
                        </a:lnSpc>
                        <a:spcAft>
                          <a:spcPts val="800"/>
                        </a:spcAft>
                        <a:buNone/>
                      </a:pPr>
                      <a:r>
                        <a:rPr lang="en-GB" sz="2000" kern="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Grape ripening</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hMerge="1">
                  <a:txBody>
                    <a:bodyPr/>
                    <a:lstStyle/>
                    <a:p>
                      <a:endParaRPr lang="ro-RO"/>
                    </a:p>
                  </a:txBody>
                  <a:tcPr/>
                </a:tc>
                <a:extLst>
                  <a:ext uri="{0D108BD9-81ED-4DB2-BD59-A6C34878D82A}">
                    <a16:rowId xmlns:a16="http://schemas.microsoft.com/office/drawing/2014/main" val="3457193080"/>
                  </a:ext>
                </a:extLst>
              </a:tr>
              <a:tr h="849376">
                <a:tc vMerge="1">
                  <a:txBody>
                    <a:bodyPr/>
                    <a:lstStyle/>
                    <a:p>
                      <a:endParaRPr lang="ro-RO"/>
                    </a:p>
                  </a:txBody>
                  <a:tcPr/>
                </a:tc>
                <a:tc>
                  <a:txBody>
                    <a:bodyPr/>
                    <a:lstStyle/>
                    <a:p>
                      <a:pPr marL="0" marR="0" algn="ctr">
                        <a:lnSpc>
                          <a:spcPct val="106000"/>
                        </a:lnSpc>
                        <a:spcAft>
                          <a:spcPts val="800"/>
                        </a:spcAft>
                        <a:buNone/>
                      </a:pPr>
                      <a:r>
                        <a:rPr lang="en-GB" sz="20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Data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6000"/>
                        </a:lnSpc>
                        <a:spcAft>
                          <a:spcPts val="800"/>
                        </a:spcAft>
                        <a:buNone/>
                      </a:pPr>
                      <a:r>
                        <a:rPr lang="en-GB" sz="20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BTU (ºC)</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6000"/>
                        </a:lnSpc>
                        <a:spcAft>
                          <a:spcPts val="800"/>
                        </a:spcAft>
                        <a:buNone/>
                      </a:pPr>
                      <a:r>
                        <a:rPr lang="en-GB" sz="20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Data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6000"/>
                        </a:lnSpc>
                        <a:spcAft>
                          <a:spcPts val="800"/>
                        </a:spcAft>
                        <a:buNone/>
                      </a:pPr>
                      <a:r>
                        <a:rPr lang="en-GB" sz="20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BTU</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6000"/>
                        </a:lnSpc>
                        <a:spcAft>
                          <a:spcPts val="800"/>
                        </a:spcAft>
                        <a:buNone/>
                      </a:pPr>
                      <a:r>
                        <a:rPr lang="en-GB" sz="20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(ºC)</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6000"/>
                        </a:lnSpc>
                        <a:spcAft>
                          <a:spcPts val="800"/>
                        </a:spcAft>
                        <a:buNone/>
                      </a:pPr>
                      <a:r>
                        <a:rPr lang="en-GB" sz="20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Data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6000"/>
                        </a:lnSpc>
                        <a:spcAft>
                          <a:spcPts val="800"/>
                        </a:spcAft>
                        <a:buNone/>
                      </a:pPr>
                      <a:r>
                        <a:rPr lang="en-GB" sz="20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BTU</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6000"/>
                        </a:lnSpc>
                        <a:spcAft>
                          <a:spcPts val="800"/>
                        </a:spcAft>
                        <a:buNone/>
                      </a:pPr>
                      <a:r>
                        <a:rPr lang="en-GB" sz="20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(ºC)</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6000"/>
                        </a:lnSpc>
                        <a:spcAft>
                          <a:spcPts val="800"/>
                        </a:spcAft>
                        <a:buNone/>
                      </a:pPr>
                      <a:r>
                        <a:rPr lang="en-GB" sz="20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Data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6000"/>
                        </a:lnSpc>
                        <a:spcAft>
                          <a:spcPts val="800"/>
                        </a:spcAft>
                        <a:buNone/>
                      </a:pPr>
                      <a:r>
                        <a:rPr lang="en-GB" sz="20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BTU</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6000"/>
                        </a:lnSpc>
                        <a:spcAft>
                          <a:spcPts val="800"/>
                        </a:spcAft>
                        <a:buNone/>
                      </a:pPr>
                      <a:r>
                        <a:rPr lang="en-GB" sz="20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(ºC)</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10424737"/>
                  </a:ext>
                </a:extLst>
              </a:tr>
              <a:tr h="263050">
                <a:tc>
                  <a:txBody>
                    <a:bodyPr/>
                    <a:lstStyle/>
                    <a:p>
                      <a:pPr marL="0" marR="0" algn="l">
                        <a:lnSpc>
                          <a:spcPct val="106000"/>
                        </a:lnSpc>
                        <a:spcAft>
                          <a:spcPts val="800"/>
                        </a:spcAft>
                        <a:buNone/>
                      </a:pPr>
                      <a:r>
                        <a:rPr lang="en-GB" sz="1600" b="1"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Merlot</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10.04</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103,3</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05.05</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302,55</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30.07</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1299,5</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31.08</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1782,7</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71928890"/>
                  </a:ext>
                </a:extLst>
              </a:tr>
              <a:tr h="263050">
                <a:tc>
                  <a:txBody>
                    <a:bodyPr/>
                    <a:lstStyle/>
                    <a:p>
                      <a:pPr marL="0" marR="0" algn="l">
                        <a:lnSpc>
                          <a:spcPct val="106000"/>
                        </a:lnSpc>
                        <a:spcAft>
                          <a:spcPts val="800"/>
                        </a:spcAft>
                        <a:buNone/>
                      </a:pPr>
                      <a:r>
                        <a:rPr lang="en-GB" sz="1600" b="1"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Pinot noir</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16.04</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132,9</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22.05</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368,1</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22.07</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1172,4</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10.09</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1933,7</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416741"/>
                  </a:ext>
                </a:extLst>
              </a:tr>
              <a:tr h="263050">
                <a:tc>
                  <a:txBody>
                    <a:bodyPr/>
                    <a:lstStyle/>
                    <a:p>
                      <a:pPr marL="0" marR="0" algn="l">
                        <a:lnSpc>
                          <a:spcPct val="106000"/>
                        </a:lnSpc>
                        <a:spcAft>
                          <a:spcPts val="800"/>
                        </a:spcAft>
                        <a:buNone/>
                      </a:pPr>
                      <a:r>
                        <a:rPr lang="en-GB" sz="1600" b="1"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Cadarca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10.04</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103,3</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22.05</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368,1</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01.08</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1327,1</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31.08</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6000"/>
                        </a:lnSpc>
                        <a:spcAft>
                          <a:spcPts val="800"/>
                        </a:spcAft>
                        <a:buNone/>
                      </a:pP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1782,7</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86826004"/>
                  </a:ext>
                </a:extLst>
              </a:tr>
            </a:tbl>
          </a:graphicData>
        </a:graphic>
      </p:graphicFrame>
      <p:graphicFrame>
        <p:nvGraphicFramePr>
          <p:cNvPr id="32" name="Tabel 31">
            <a:extLst>
              <a:ext uri="{FF2B5EF4-FFF2-40B4-BE49-F238E27FC236}">
                <a16:creationId xmlns:a16="http://schemas.microsoft.com/office/drawing/2014/main" id="{C249C164-2535-E090-5CCA-82403BFD96F0}"/>
              </a:ext>
            </a:extLst>
          </p:cNvPr>
          <p:cNvGraphicFramePr>
            <a:graphicFrameLocks noGrp="1"/>
          </p:cNvGraphicFramePr>
          <p:nvPr/>
        </p:nvGraphicFramePr>
        <p:xfrm>
          <a:off x="14928180" y="25676376"/>
          <a:ext cx="15918092" cy="4079917"/>
        </p:xfrm>
        <a:graphic>
          <a:graphicData uri="http://schemas.openxmlformats.org/drawingml/2006/table">
            <a:tbl>
              <a:tblPr firstRow="1" firstCol="1" bandRow="1"/>
              <a:tblGrid>
                <a:gridCol w="2000120">
                  <a:extLst>
                    <a:ext uri="{9D8B030D-6E8A-4147-A177-3AD203B41FA5}">
                      <a16:colId xmlns:a16="http://schemas.microsoft.com/office/drawing/2014/main" val="1527526332"/>
                    </a:ext>
                  </a:extLst>
                </a:gridCol>
                <a:gridCol w="4242352">
                  <a:extLst>
                    <a:ext uri="{9D8B030D-6E8A-4147-A177-3AD203B41FA5}">
                      <a16:colId xmlns:a16="http://schemas.microsoft.com/office/drawing/2014/main" val="1642348712"/>
                    </a:ext>
                  </a:extLst>
                </a:gridCol>
                <a:gridCol w="3731963">
                  <a:extLst>
                    <a:ext uri="{9D8B030D-6E8A-4147-A177-3AD203B41FA5}">
                      <a16:colId xmlns:a16="http://schemas.microsoft.com/office/drawing/2014/main" val="3676986007"/>
                    </a:ext>
                  </a:extLst>
                </a:gridCol>
                <a:gridCol w="5943657">
                  <a:extLst>
                    <a:ext uri="{9D8B030D-6E8A-4147-A177-3AD203B41FA5}">
                      <a16:colId xmlns:a16="http://schemas.microsoft.com/office/drawing/2014/main" val="738148369"/>
                    </a:ext>
                  </a:extLst>
                </a:gridCol>
              </a:tblGrid>
              <a:tr h="319215">
                <a:tc>
                  <a:txBody>
                    <a:bodyPr/>
                    <a:lstStyle/>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Aft>
                          <a:spcPts val="800"/>
                        </a:spcAft>
                        <a:buNone/>
                      </a:pPr>
                      <a:r>
                        <a:rPr lang="en-GB" sz="2000" b="1"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SC ELITE WINE SRL</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Aft>
                          <a:spcPts val="800"/>
                        </a:spcAft>
                        <a:buNone/>
                      </a:pPr>
                      <a:r>
                        <a:rPr lang="en-GB" sz="2000" b="1"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DOMENIILE HELBURG</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Aft>
                          <a:spcPts val="800"/>
                        </a:spcAft>
                        <a:buNone/>
                      </a:pPr>
                      <a:r>
                        <a:rPr lang="en-GB" sz="2000" b="1"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SCDVV MINIȘ</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658501675"/>
                  </a:ext>
                </a:extLst>
              </a:tr>
              <a:tr h="264949">
                <a:tc>
                  <a:txBody>
                    <a:bodyPr/>
                    <a:lstStyle/>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 trataments</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 pesticide treatments</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nSpc>
                          <a:spcPct val="107000"/>
                        </a:lnSpc>
                        <a:spcAft>
                          <a:spcPts val="800"/>
                        </a:spcAft>
                        <a:buNone/>
                      </a:pPr>
                      <a:r>
                        <a:rPr lang="en-GB" sz="1600" kern="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 pesticide treatments</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nSpc>
                          <a:spcPct val="107000"/>
                        </a:lnSpc>
                        <a:spcAft>
                          <a:spcPts val="800"/>
                        </a:spcAft>
                        <a:buNone/>
                      </a:pPr>
                      <a:r>
                        <a:rPr lang="en-GB" sz="1600" kern="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 pesticide treatments</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188190293"/>
                  </a:ext>
                </a:extLst>
              </a:tr>
              <a:tr h="1386364">
                <a:tc>
                  <a:txBody>
                    <a:bodyPr/>
                    <a:lstStyle/>
                    <a:p>
                      <a:pPr marL="0" marR="0">
                        <a:lnSpc>
                          <a:spcPct val="107000"/>
                        </a:lnSpc>
                        <a:spcAft>
                          <a:spcPts val="80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Mildew</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Coprantol</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duo – 3 kg/ha;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Mikal Flash -3kg/ha;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Zorvec</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Zelavin</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Bria -0,2-0,6 l/ha;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Mildicut</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 4l/ha. </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Ridomil</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Gold – 2,5 kg/ha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Coprantol</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duo – 3 kg/ha;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Orondis</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- 0,67 l/ha;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Mikal Flash -3kg/ha;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Melody Compact 49 WG – 2kg/ha; /Mikal Flash -3kg/ha;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Profiler 71.1 WG- 2,5 kg/ha /Coprantol Duo – 2,5 kg/ha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Zetanil WG – 0,4 kg/ha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77867653"/>
                  </a:ext>
                </a:extLst>
              </a:tr>
              <a:tr h="1012560">
                <a:tc>
                  <a:txBody>
                    <a:bodyPr/>
                    <a:lstStyle/>
                    <a:p>
                      <a:pPr marL="0" marR="0">
                        <a:lnSpc>
                          <a:spcPct val="107000"/>
                        </a:lnSpc>
                        <a:spcAft>
                          <a:spcPts val="80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Powdery mildew</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it-IT"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Topas 100 EC- 0,35 l/ha; /Talendo – 0,3 l/ha; /Tiovit jet – 3 kg/ha; /Karathane Gold - 0,4 l/ha; /Cyflamid 5 EW – 0,3 l/ha; </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Flosul – 3 l/ha;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Dynali – 0,65 l/ha;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Tiovit jet – 3kg/ha; </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Flint Max 75 WG – 0,16 kg/ha /Luna Experience 400 SC – 0,375 l/ha; /Topas 100 EC- 0,35 l/ha; /</a:t>
                      </a: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Dynali</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 0,65 l/ha; /Prosper 300 CS – 1l/ha; /</a:t>
                      </a: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Kumulus</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DF – 3,5 kg/ha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49134823"/>
                  </a:ext>
                </a:extLst>
              </a:tr>
              <a:tr h="264949">
                <a:tc>
                  <a:txBody>
                    <a:bodyPr/>
                    <a:lstStyle/>
                    <a:p>
                      <a:pPr marL="0" marR="0">
                        <a:lnSpc>
                          <a:spcPct val="107000"/>
                        </a:lnSpc>
                        <a:spcAft>
                          <a:spcPts val="800"/>
                        </a:spcAft>
                        <a:buNone/>
                      </a:pPr>
                      <a:r>
                        <a:rPr lang="en-GB" sz="1600" kern="100" dirty="0">
                          <a:effectLst/>
                          <a:latin typeface="Arial" panose="020B0604020202020204" pitchFamily="34" charset="0"/>
                          <a:ea typeface="Calibri" panose="020F0502020204030204" pitchFamily="34" charset="0"/>
                          <a:cs typeface="Times New Roman" panose="02020603050405020304" pitchFamily="18" charset="0"/>
                        </a:rPr>
                        <a:t>Gray rot</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Teldor</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500 SC – 1l/ha;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Teldor</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500 SC – 1l/ha; /Serenade ASO – 4 l/ha;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7809624"/>
                  </a:ext>
                </a:extLst>
              </a:tr>
              <a:tr h="264949">
                <a:tc>
                  <a:txBody>
                    <a:bodyPr/>
                    <a:lstStyle/>
                    <a:p>
                      <a:pPr marL="0" marR="0">
                        <a:lnSpc>
                          <a:spcPct val="107000"/>
                        </a:lnSpc>
                        <a:spcAft>
                          <a:spcPts val="80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Mites</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Orthus – 0,6 l/ha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Orthus – 0,6 l/ha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Nisorun 10 WP – 0,5 kg/ha</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6602294"/>
                  </a:ext>
                </a:extLst>
              </a:tr>
              <a:tr h="533991">
                <a:tc>
                  <a:txBody>
                    <a:bodyPr/>
                    <a:lstStyle/>
                    <a:p>
                      <a:pPr marL="0" marR="0">
                        <a:lnSpc>
                          <a:spcPct val="107000"/>
                        </a:lnSpc>
                        <a:spcAft>
                          <a:spcPts val="800"/>
                        </a:spcAft>
                        <a:buNone/>
                      </a:pPr>
                      <a:r>
                        <a:rPr lang="en-GB" sz="1600" kern="100">
                          <a:effectLst/>
                          <a:latin typeface="Arial" panose="020B0604020202020204" pitchFamily="34" charset="0"/>
                          <a:ea typeface="Calibri" panose="020F0502020204030204" pitchFamily="34" charset="0"/>
                          <a:cs typeface="Times New Roman" panose="02020603050405020304" pitchFamily="18" charset="0"/>
                        </a:rPr>
                        <a:t>Grape moths</a:t>
                      </a:r>
                      <a:endParaRPr lang="ro-R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Milbecknoc</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 0,075%;</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Milbecknoc</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 0,075%;</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Karate Zeon – 0,15 l/ha; /</a:t>
                      </a:r>
                      <a:r>
                        <a:rPr lang="en-GB" sz="1600" kern="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Decis</a:t>
                      </a:r>
                      <a:r>
                        <a:rPr lang="en-GB" sz="16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Expert 100 EC – 75 ml/ha; /Krima 20 SG – 0,250 kg/ha</a:t>
                      </a:r>
                      <a:endParaRPr lang="ro-RO"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85263538"/>
                  </a:ext>
                </a:extLst>
              </a:tr>
            </a:tbl>
          </a:graphicData>
        </a:graphic>
      </p:graphicFrame>
    </p:spTree>
    <p:extLst>
      <p:ext uri="{BB962C8B-B14F-4D97-AF65-F5344CB8AC3E}">
        <p14:creationId xmlns:p14="http://schemas.microsoft.com/office/powerpoint/2010/main" val="22605471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1502</TotalTime>
  <Words>2375</Words>
  <Application>Microsoft Office PowerPoint</Application>
  <PresentationFormat>Custom</PresentationFormat>
  <Paragraphs>399</Paragraphs>
  <Slides>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Arial Black</vt:lpstr>
      <vt:lpstr>Calibri</vt:lpstr>
      <vt:lpstr>Calibri Light</vt:lpstr>
      <vt:lpstr>Symbol</vt:lpstr>
      <vt:lpstr>Times New Roman</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Ioana</cp:lastModifiedBy>
  <cp:revision>168</cp:revision>
  <cp:lastPrinted>2026-05-26T08:31:55Z</cp:lastPrinted>
  <dcterms:created xsi:type="dcterms:W3CDTF">2015-08-26T05:25:30Z</dcterms:created>
  <dcterms:modified xsi:type="dcterms:W3CDTF">2026-05-26T09:08:47Z</dcterms:modified>
</cp:coreProperties>
</file>